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8" r:id="rId2"/>
    <p:sldId id="261" r:id="rId3"/>
    <p:sldId id="260" r:id="rId4"/>
    <p:sldId id="278" r:id="rId5"/>
    <p:sldId id="296" r:id="rId6"/>
    <p:sldId id="293" r:id="rId7"/>
    <p:sldId id="294" r:id="rId8"/>
    <p:sldId id="264" r:id="rId9"/>
    <p:sldId id="313" r:id="rId10"/>
    <p:sldId id="265" r:id="rId11"/>
    <p:sldId id="276" r:id="rId12"/>
    <p:sldId id="282" r:id="rId13"/>
    <p:sldId id="275" r:id="rId14"/>
    <p:sldId id="266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97" r:id="rId26"/>
    <p:sldId id="299" r:id="rId27"/>
    <p:sldId id="300" r:id="rId28"/>
    <p:sldId id="268" r:id="rId29"/>
    <p:sldId id="269" r:id="rId30"/>
    <p:sldId id="302" r:id="rId31"/>
    <p:sldId id="314" r:id="rId32"/>
    <p:sldId id="317" r:id="rId33"/>
    <p:sldId id="270" r:id="rId34"/>
    <p:sldId id="271" r:id="rId35"/>
    <p:sldId id="272" r:id="rId36"/>
    <p:sldId id="315" r:id="rId37"/>
    <p:sldId id="316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121C"/>
    <a:srgbClr val="154889"/>
    <a:srgbClr val="FFCB33"/>
    <a:srgbClr val="0033FF"/>
    <a:srgbClr val="1478C7"/>
    <a:srgbClr val="CC0000"/>
    <a:srgbClr val="E5D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6" y="7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DD26B-07EE-48C6-BD6A-E8F3C6532468}" type="datetimeFigureOut">
              <a:rPr lang="de-DE" smtClean="0"/>
              <a:t>25.03.2015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019-0F35-44B6-94F0-8514EF0057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77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859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Drei Zustände – Frei, Unsicher, Belegt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198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1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1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9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1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13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294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47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20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8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223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464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075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33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610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975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58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97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905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352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3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5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575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071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714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921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2705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93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912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82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4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34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839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41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5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14019-0F35-44B6-94F0-8514EF00579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5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9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61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52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5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9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70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29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94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51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  <a:alpha val="85000"/>
              </a:schemeClr>
            </a:gs>
            <a:gs pos="45000">
              <a:schemeClr val="bg2">
                <a:lumMod val="9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26.03.2015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MomenTUM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8438A-428D-48F1-83A7-7D67A70B07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3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8.png"/><Relationship Id="rId5" Type="http://schemas.openxmlformats.org/officeDocument/2006/relationships/image" Target="../media/image31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emf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49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16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297904" y="2291471"/>
            <a:ext cx="3953659" cy="4572880"/>
            <a:chOff x="397202" y="760827"/>
            <a:chExt cx="5271545" cy="6097173"/>
          </a:xfrm>
        </p:grpSpPr>
        <p:cxnSp>
          <p:nvCxnSpPr>
            <p:cNvPr id="10" name="Gerader Verbinder 9"/>
            <p:cNvCxnSpPr/>
            <p:nvPr/>
          </p:nvCxnSpPr>
          <p:spPr>
            <a:xfrm flipV="1">
              <a:off x="3032975" y="4275786"/>
              <a:ext cx="0" cy="2582214"/>
            </a:xfrm>
            <a:prstGeom prst="line">
              <a:avLst/>
            </a:prstGeom>
            <a:ln w="2381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2" y="760827"/>
              <a:ext cx="5271545" cy="3514958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507539" y="1333366"/>
              <a:ext cx="5050870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000" dirty="0">
                  <a:latin typeface="DIN 1451 Mittelschrift" panose="020B0603050302020204" pitchFamily="34" charset="0"/>
                </a:rPr>
                <a:t>Herzlich Willkommen!</a:t>
              </a:r>
            </a:p>
            <a:p>
              <a:pPr algn="ctr"/>
              <a:r>
                <a:rPr lang="de-DE" sz="2100" dirty="0">
                  <a:latin typeface="DIN 1451 Mittelschrift" panose="020B0603050302020204" pitchFamily="34" charset="0"/>
                </a:rPr>
                <a:t>Servus!</a:t>
              </a:r>
            </a:p>
            <a:p>
              <a:pPr algn="ctr"/>
              <a:r>
                <a:rPr lang="de-DE" sz="2100" dirty="0">
                  <a:latin typeface="DIN 1451 Mittelschrift" panose="020B0603050302020204" pitchFamily="34" charset="0"/>
                </a:rPr>
                <a:t>Moin!</a:t>
              </a:r>
            </a:p>
            <a:p>
              <a:pPr algn="ctr"/>
              <a:r>
                <a:rPr lang="de-DE" sz="2100" dirty="0">
                  <a:latin typeface="DIN 1451 Mittelschrift" panose="020B0603050302020204" pitchFamily="34" charset="0"/>
                </a:rPr>
                <a:t>Hola!</a:t>
              </a:r>
            </a:p>
            <a:p>
              <a:pPr algn="ctr"/>
              <a:r>
                <a:rPr lang="de-DE" sz="2100" dirty="0" err="1">
                  <a:latin typeface="DIN 1451 Mittelschrift" panose="020B0603050302020204" pitchFamily="34" charset="0"/>
                </a:rPr>
                <a:t>Namaskara</a:t>
              </a:r>
              <a:r>
                <a:rPr lang="de-DE" sz="2100" dirty="0">
                  <a:latin typeface="DIN 1451 Mittelschrift" panose="020B0603050302020204" pitchFamily="34" charset="0"/>
                </a:rPr>
                <a:t>!</a:t>
              </a:r>
            </a:p>
            <a:p>
              <a:pPr algn="ctr"/>
              <a:endParaRPr lang="de-DE" dirty="0">
                <a:latin typeface="DIN 1451 Mittelschrift" panose="020B0603050302020204" pitchFamily="34" charset="0"/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746639" y="3910926"/>
            <a:ext cx="4568812" cy="1174718"/>
            <a:chOff x="6372018" y="760827"/>
            <a:chExt cx="6091749" cy="1566290"/>
          </a:xfrm>
        </p:grpSpPr>
        <p:sp>
          <p:nvSpPr>
            <p:cNvPr id="3" name="Textfeld 2"/>
            <p:cNvSpPr txBox="1"/>
            <p:nvPr/>
          </p:nvSpPr>
          <p:spPr>
            <a:xfrm>
              <a:off x="6372018" y="1013937"/>
              <a:ext cx="3408502" cy="131318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de-DE" sz="5800" dirty="0" err="1">
                  <a:solidFill>
                    <a:srgbClr val="0070C0"/>
                  </a:solidFill>
                </a:rPr>
                <a:t>momen</a:t>
              </a:r>
              <a:endParaRPr lang="de-DE" sz="5800" dirty="0">
                <a:solidFill>
                  <a:srgbClr val="0070C0"/>
                </a:solidFill>
              </a:endParaRPr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5593" y="760827"/>
              <a:ext cx="3458174" cy="1383269"/>
            </a:xfrm>
            <a:prstGeom prst="rect">
              <a:avLst/>
            </a:prstGeom>
          </p:spPr>
        </p:pic>
      </p:grpSp>
      <p:cxnSp>
        <p:nvCxnSpPr>
          <p:cNvPr id="12" name="Gerader Verbinder 11"/>
          <p:cNvCxnSpPr/>
          <p:nvPr/>
        </p:nvCxnSpPr>
        <p:spPr>
          <a:xfrm>
            <a:off x="2553896" y="4277125"/>
            <a:ext cx="785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07" y="-49503"/>
            <a:ext cx="4860231" cy="263374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grpSp>
        <p:nvGrpSpPr>
          <p:cNvPr id="28" name="Gruppieren 27"/>
          <p:cNvGrpSpPr/>
          <p:nvPr/>
        </p:nvGrpSpPr>
        <p:grpSpPr>
          <a:xfrm>
            <a:off x="3918961" y="6317194"/>
            <a:ext cx="377726" cy="547156"/>
            <a:chOff x="2159963" y="6310844"/>
            <a:chExt cx="377726" cy="547156"/>
          </a:xfrm>
        </p:grpSpPr>
        <p:cxnSp>
          <p:nvCxnSpPr>
            <p:cNvPr id="29" name="Gerader Verbinder 2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1" name="Gruppieren 30"/>
          <p:cNvGrpSpPr/>
          <p:nvPr/>
        </p:nvGrpSpPr>
        <p:grpSpPr>
          <a:xfrm>
            <a:off x="4615385" y="6317194"/>
            <a:ext cx="371566" cy="547156"/>
            <a:chOff x="2163043" y="6310844"/>
            <a:chExt cx="371566" cy="547156"/>
          </a:xfrm>
        </p:grpSpPr>
        <p:cxnSp>
          <p:nvCxnSpPr>
            <p:cNvPr id="32" name="Gerader Verbinder 31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>
            <a:off x="5305649" y="6317194"/>
            <a:ext cx="371566" cy="544451"/>
            <a:chOff x="2163043" y="6313549"/>
            <a:chExt cx="371566" cy="544451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5995914" y="6317194"/>
            <a:ext cx="331756" cy="547156"/>
            <a:chOff x="2182948" y="6310844"/>
            <a:chExt cx="33175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0" name="Grafik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fik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5" y="1390574"/>
            <a:ext cx="3159547" cy="3271280"/>
          </a:xfrm>
          <a:prstGeom prst="rect">
            <a:avLst/>
          </a:prstGeom>
          <a:ln w="76200">
            <a:solidFill>
              <a:srgbClr val="C1121C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8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40868" y="2155589"/>
            <a:ext cx="925743" cy="469484"/>
          </a:xfrm>
          <a:prstGeom prst="rect">
            <a:avLst/>
          </a:prstGeom>
        </p:spPr>
      </p:pic>
      <p:grpSp>
        <p:nvGrpSpPr>
          <p:cNvPr id="33" name="Gruppieren 32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3" name="Gerader Verbinder 4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5" name="Grafik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64800" y="0"/>
            <a:ext cx="3188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Sensor Fusion</a:t>
            </a:r>
            <a:endParaRPr lang="de-DE" sz="4000" dirty="0">
              <a:solidFill>
                <a:srgbClr val="C1121C"/>
              </a:solidFill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4305927" y="1669837"/>
            <a:ext cx="3872159" cy="3215910"/>
            <a:chOff x="4305927" y="1669837"/>
            <a:chExt cx="3872159" cy="3215910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4675259" y="2003658"/>
              <a:ext cx="3502826" cy="2473200"/>
              <a:chOff x="4675259" y="2003658"/>
              <a:chExt cx="3502826" cy="2473200"/>
            </a:xfrm>
          </p:grpSpPr>
          <p:cxnSp>
            <p:nvCxnSpPr>
              <p:cNvPr id="13" name="Gerader Verbinder 12"/>
              <p:cNvCxnSpPr/>
              <p:nvPr/>
            </p:nvCxnSpPr>
            <p:spPr>
              <a:xfrm>
                <a:off x="4675259" y="2003659"/>
                <a:ext cx="1751414" cy="2472768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>
              <a:xfrm flipH="1">
                <a:off x="6426673" y="2003658"/>
                <a:ext cx="1751412" cy="247320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/>
            <p:cNvGrpSpPr/>
            <p:nvPr/>
          </p:nvGrpSpPr>
          <p:grpSpPr>
            <a:xfrm>
              <a:off x="4305927" y="1669837"/>
              <a:ext cx="3872159" cy="3215910"/>
              <a:chOff x="4305927" y="1669837"/>
              <a:chExt cx="3872159" cy="3215910"/>
            </a:xfrm>
          </p:grpSpPr>
          <p:grpSp>
            <p:nvGrpSpPr>
              <p:cNvPr id="10" name="Gruppieren 9"/>
              <p:cNvGrpSpPr/>
              <p:nvPr/>
            </p:nvGrpSpPr>
            <p:grpSpPr>
              <a:xfrm>
                <a:off x="4675260" y="1669837"/>
                <a:ext cx="3502826" cy="2837053"/>
                <a:chOff x="4861042" y="2055750"/>
                <a:chExt cx="3317043" cy="2452431"/>
              </a:xfrm>
            </p:grpSpPr>
            <p:cxnSp>
              <p:nvCxnSpPr>
                <p:cNvPr id="5" name="Gerader Verbinder 4"/>
                <p:cNvCxnSpPr/>
                <p:nvPr/>
              </p:nvCxnSpPr>
              <p:spPr>
                <a:xfrm>
                  <a:off x="4861042" y="4481848"/>
                  <a:ext cx="3317043" cy="0"/>
                </a:xfrm>
                <a:prstGeom prst="line">
                  <a:avLst/>
                </a:prstGeom>
                <a:ln w="69850">
                  <a:solidFill>
                    <a:srgbClr val="C1121C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Gerader Verbinder 8"/>
                <p:cNvCxnSpPr/>
                <p:nvPr/>
              </p:nvCxnSpPr>
              <p:spPr>
                <a:xfrm flipV="1">
                  <a:off x="4861042" y="2055750"/>
                  <a:ext cx="0" cy="2452431"/>
                </a:xfrm>
                <a:prstGeom prst="line">
                  <a:avLst/>
                </a:prstGeom>
                <a:ln w="69850">
                  <a:solidFill>
                    <a:srgbClr val="C1121C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feld 10"/>
              <p:cNvSpPr txBox="1"/>
              <p:nvPr/>
            </p:nvSpPr>
            <p:spPr>
              <a:xfrm rot="16200000">
                <a:off x="3929478" y="2913222"/>
                <a:ext cx="1122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Vertrauen</a:t>
                </a:r>
                <a:endParaRPr lang="de-DE" dirty="0"/>
              </a:p>
            </p:txBody>
          </p:sp>
          <p:sp>
            <p:nvSpPr>
              <p:cNvPr id="47" name="Textfeld 46"/>
              <p:cNvSpPr txBox="1"/>
              <p:nvPr/>
            </p:nvSpPr>
            <p:spPr>
              <a:xfrm>
                <a:off x="4541026" y="4490800"/>
                <a:ext cx="775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Belegt</a:t>
                </a:r>
                <a:endParaRPr lang="de-DE" dirty="0"/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7642170" y="4516415"/>
                <a:ext cx="535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Frei</a:t>
                </a:r>
                <a:endParaRPr lang="de-DE" dirty="0"/>
              </a:p>
            </p:txBody>
          </p:sp>
        </p:grpSp>
      </p:grpSp>
      <p:grpSp>
        <p:nvGrpSpPr>
          <p:cNvPr id="49" name="Gruppieren 48"/>
          <p:cNvGrpSpPr/>
          <p:nvPr/>
        </p:nvGrpSpPr>
        <p:grpSpPr>
          <a:xfrm>
            <a:off x="4648397" y="2584416"/>
            <a:ext cx="3368933" cy="1311253"/>
            <a:chOff x="4648397" y="2584416"/>
            <a:chExt cx="3368933" cy="1311253"/>
          </a:xfrm>
        </p:grpSpPr>
        <p:cxnSp>
          <p:nvCxnSpPr>
            <p:cNvPr id="20" name="Gerade Verbindung mit Pfeil 19"/>
            <p:cNvCxnSpPr/>
            <p:nvPr/>
          </p:nvCxnSpPr>
          <p:spPr>
            <a:xfrm flipH="1">
              <a:off x="7094220" y="2584416"/>
              <a:ext cx="923110" cy="1311253"/>
            </a:xfrm>
            <a:prstGeom prst="straightConnector1">
              <a:avLst/>
            </a:prstGeom>
            <a:ln w="69850">
              <a:solidFill>
                <a:srgbClr val="00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/>
            <p:cNvCxnSpPr/>
            <p:nvPr/>
          </p:nvCxnSpPr>
          <p:spPr>
            <a:xfrm rot="-4200000" flipH="1">
              <a:off x="4842469" y="2586747"/>
              <a:ext cx="923110" cy="1311253"/>
            </a:xfrm>
            <a:prstGeom prst="straightConnector1">
              <a:avLst/>
            </a:prstGeom>
            <a:ln w="69850">
              <a:solidFill>
                <a:srgbClr val="00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Gerade Verbindung mit Pfeil 67"/>
          <p:cNvCxnSpPr/>
          <p:nvPr/>
        </p:nvCxnSpPr>
        <p:spPr>
          <a:xfrm flipH="1">
            <a:off x="6534744" y="2620719"/>
            <a:ext cx="923110" cy="1311253"/>
          </a:xfrm>
          <a:prstGeom prst="straightConnector1">
            <a:avLst/>
          </a:prstGeom>
          <a:ln w="69850">
            <a:solidFill>
              <a:srgbClr val="0033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rot="-4200000" flipH="1">
            <a:off x="5470908" y="2625575"/>
            <a:ext cx="923110" cy="1311253"/>
          </a:xfrm>
          <a:prstGeom prst="straightConnector1">
            <a:avLst/>
          </a:prstGeom>
          <a:ln w="69850">
            <a:solidFill>
              <a:srgbClr val="0033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>
            <a:off x="5234735" y="2536773"/>
            <a:ext cx="2067644" cy="392630"/>
          </a:xfrm>
          <a:prstGeom prst="straightConnector1">
            <a:avLst/>
          </a:prstGeom>
          <a:ln w="69850">
            <a:solidFill>
              <a:srgbClr val="0033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/>
          <p:nvPr/>
        </p:nvCxnSpPr>
        <p:spPr>
          <a:xfrm rot="-4200000" flipH="1">
            <a:off x="5481863" y="2640363"/>
            <a:ext cx="923110" cy="1311253"/>
          </a:xfrm>
          <a:prstGeom prst="straightConnector1">
            <a:avLst/>
          </a:prstGeom>
          <a:ln w="69850">
            <a:solidFill>
              <a:srgbClr val="0033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4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76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8" y="1604597"/>
            <a:ext cx="4439352" cy="3320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1121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22" y="1604597"/>
            <a:ext cx="3191643" cy="3320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1121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Pfeil nach rechts 4"/>
          <p:cNvSpPr/>
          <p:nvPr/>
        </p:nvSpPr>
        <p:spPr>
          <a:xfrm>
            <a:off x="4561485" y="2781835"/>
            <a:ext cx="1056067" cy="965915"/>
          </a:xfrm>
          <a:prstGeom prst="rightArrow">
            <a:avLst/>
          </a:prstGeom>
          <a:solidFill>
            <a:srgbClr val="0033FF"/>
          </a:solidFill>
          <a:ln>
            <a:solidFill>
              <a:srgbClr val="00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340939" y="2430513"/>
            <a:ext cx="925743" cy="469484"/>
          </a:xfrm>
          <a:prstGeom prst="rect">
            <a:avLst/>
          </a:prstGeom>
        </p:spPr>
      </p:pic>
      <p:grpSp>
        <p:nvGrpSpPr>
          <p:cNvPr id="33" name="Gruppieren 32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3" name="Gerader Verbinder 4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5" name="Grafik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64800" y="0"/>
            <a:ext cx="5635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Sensor Fusion - Tiefenbild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47" name="Gerader Verbinder 46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5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5" y="1392874"/>
            <a:ext cx="3145155" cy="3268980"/>
          </a:xfrm>
          <a:prstGeom prst="rect">
            <a:avLst/>
          </a:prstGeom>
          <a:ln w="76200">
            <a:solidFill>
              <a:srgbClr val="C1121C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52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uppieren 32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3" name="Gerader Verbinder 4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5" name="Grafik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64800" y="0"/>
            <a:ext cx="5115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Sensor Fusion - Motion</a:t>
            </a:r>
            <a:endParaRPr lang="de-DE" sz="4000" dirty="0">
              <a:solidFill>
                <a:srgbClr val="C1121C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40868" y="2155589"/>
            <a:ext cx="925743" cy="469484"/>
          </a:xfrm>
          <a:prstGeom prst="rect">
            <a:avLst/>
          </a:prstGeom>
        </p:spPr>
      </p:pic>
      <p:sp>
        <p:nvSpPr>
          <p:cNvPr id="8" name="Bogen 7"/>
          <p:cNvSpPr/>
          <p:nvPr/>
        </p:nvSpPr>
        <p:spPr>
          <a:xfrm rot="5400000">
            <a:off x="-562045" y="1863318"/>
            <a:ext cx="2648425" cy="2083139"/>
          </a:xfrm>
          <a:prstGeom prst="arc">
            <a:avLst>
              <a:gd name="adj1" fmla="val 16200000"/>
              <a:gd name="adj2" fmla="val 19955803"/>
            </a:avLst>
          </a:prstGeom>
          <a:ln w="69850">
            <a:solidFill>
              <a:srgbClr val="00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/>
          <p:cNvSpPr/>
          <p:nvPr/>
        </p:nvSpPr>
        <p:spPr>
          <a:xfrm rot="5400000">
            <a:off x="199270" y="1971018"/>
            <a:ext cx="2648425" cy="2083139"/>
          </a:xfrm>
          <a:prstGeom prst="arc">
            <a:avLst>
              <a:gd name="adj1" fmla="val 16200000"/>
              <a:gd name="adj2" fmla="val 19955803"/>
            </a:avLst>
          </a:prstGeom>
          <a:ln w="69850">
            <a:solidFill>
              <a:srgbClr val="FFCB3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78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64800" y="0"/>
            <a:ext cx="5720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Geschwindigkeitsregelung</a:t>
            </a:r>
            <a:endParaRPr lang="de-DE" sz="4000" dirty="0">
              <a:solidFill>
                <a:srgbClr val="C1121C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679" y="1427434"/>
            <a:ext cx="3878580" cy="4015740"/>
          </a:xfrm>
          <a:prstGeom prst="rect">
            <a:avLst/>
          </a:prstGeom>
          <a:ln w="76200">
            <a:solidFill>
              <a:srgbClr val="C1121C"/>
            </a:solidFill>
          </a:ln>
        </p:spPr>
      </p:pic>
      <p:sp>
        <p:nvSpPr>
          <p:cNvPr id="48" name="Textfeld 47"/>
          <p:cNvSpPr txBox="1"/>
          <p:nvPr/>
        </p:nvSpPr>
        <p:spPr>
          <a:xfrm>
            <a:off x="4776510" y="1427434"/>
            <a:ext cx="4367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Sichtweite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Geschwindigkeit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Bremsregelung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  <p:cxnSp>
        <p:nvCxnSpPr>
          <p:cNvPr id="49" name="Gerader Verbinder 48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901326" y="2444205"/>
            <a:ext cx="925743" cy="4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77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3360690" y="2288698"/>
            <a:ext cx="3001504" cy="4572880"/>
            <a:chOff x="1031971" y="760827"/>
            <a:chExt cx="4002005" cy="6097173"/>
          </a:xfrm>
        </p:grpSpPr>
        <p:cxnSp>
          <p:nvCxnSpPr>
            <p:cNvPr id="25" name="Gerader Verbinder 24"/>
            <p:cNvCxnSpPr/>
            <p:nvPr/>
          </p:nvCxnSpPr>
          <p:spPr>
            <a:xfrm flipV="1">
              <a:off x="3032975" y="4275786"/>
              <a:ext cx="0" cy="2582214"/>
            </a:xfrm>
            <a:prstGeom prst="line">
              <a:avLst/>
            </a:prstGeom>
            <a:ln w="2381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1" y="760827"/>
              <a:ext cx="4002005" cy="3514958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6" name="Gerader Verbinder 4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8" name="Grafik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210903" y="749859"/>
            <a:ext cx="5121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Skript</a:t>
            </a:r>
            <a:endParaRPr lang="de-DE" sz="4000" dirty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Kreuzungserkennung</a:t>
            </a:r>
            <a:endParaRPr lang="de-DE" sz="40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7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77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6657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Anforderungen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/>
          <p:cNvGrpSpPr/>
          <p:nvPr/>
        </p:nvGrpSpPr>
        <p:grpSpPr>
          <a:xfrm>
            <a:off x="432107" y="1536120"/>
            <a:ext cx="1185589" cy="1203629"/>
            <a:chOff x="2374702" y="3563162"/>
            <a:chExt cx="1185589" cy="1203629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2374702" y="3581202"/>
              <a:ext cx="1185589" cy="1185589"/>
              <a:chOff x="1003300" y="2209800"/>
              <a:chExt cx="2556992" cy="2556992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003300" y="2209800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1003300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2802496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003300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2802496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0" name="Grafik 6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2688689" y="3653995"/>
              <a:ext cx="368600" cy="186933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/>
        </p:nvGrpSpPr>
        <p:grpSpPr>
          <a:xfrm>
            <a:off x="2751059" y="1533329"/>
            <a:ext cx="1182870" cy="1200911"/>
            <a:chOff x="4176530" y="3563162"/>
            <a:chExt cx="1182870" cy="1200911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4176530" y="3581203"/>
              <a:ext cx="1182870" cy="1182870"/>
              <a:chOff x="4176530" y="2207081"/>
              <a:chExt cx="2556992" cy="2556992"/>
            </a:xfrm>
          </p:grpSpPr>
          <p:sp>
            <p:nvSpPr>
              <p:cNvPr id="50" name="Rechteck 49"/>
              <p:cNvSpPr/>
              <p:nvPr/>
            </p:nvSpPr>
            <p:spPr>
              <a:xfrm>
                <a:off x="4176530" y="2207081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4176530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/>
              <p:cNvSpPr/>
              <p:nvPr/>
            </p:nvSpPr>
            <p:spPr>
              <a:xfrm>
                <a:off x="5975726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4176530" y="4004175"/>
                <a:ext cx="2556992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1" name="Grafik 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484970" y="3653995"/>
              <a:ext cx="368600" cy="186933"/>
            </a:xfrm>
            <a:prstGeom prst="rect">
              <a:avLst/>
            </a:prstGeom>
          </p:spPr>
        </p:pic>
      </p:grpSp>
      <p:grpSp>
        <p:nvGrpSpPr>
          <p:cNvPr id="22" name="Gruppieren 21"/>
          <p:cNvGrpSpPr/>
          <p:nvPr/>
        </p:nvGrpSpPr>
        <p:grpSpPr>
          <a:xfrm>
            <a:off x="5067292" y="1504537"/>
            <a:ext cx="1182870" cy="1214452"/>
            <a:chOff x="5736235" y="3563162"/>
            <a:chExt cx="1182870" cy="1214452"/>
          </a:xfrm>
        </p:grpSpPr>
        <p:grpSp>
          <p:nvGrpSpPr>
            <p:cNvPr id="60" name="Gruppieren 59"/>
            <p:cNvGrpSpPr/>
            <p:nvPr/>
          </p:nvGrpSpPr>
          <p:grpSpPr>
            <a:xfrm rot="5400000">
              <a:off x="5736235" y="3594744"/>
              <a:ext cx="1182870" cy="1182870"/>
              <a:chOff x="4176530" y="2207081"/>
              <a:chExt cx="2556992" cy="2556992"/>
            </a:xfrm>
          </p:grpSpPr>
          <p:sp>
            <p:nvSpPr>
              <p:cNvPr id="61" name="Rechteck 60"/>
              <p:cNvSpPr/>
              <p:nvPr/>
            </p:nvSpPr>
            <p:spPr>
              <a:xfrm>
                <a:off x="4176530" y="2207081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/>
              <p:cNvSpPr/>
              <p:nvPr/>
            </p:nvSpPr>
            <p:spPr>
              <a:xfrm>
                <a:off x="4176530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5975726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/>
              <p:cNvSpPr/>
              <p:nvPr/>
            </p:nvSpPr>
            <p:spPr>
              <a:xfrm>
                <a:off x="4176530" y="4004175"/>
                <a:ext cx="2556992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2" name="Grafik 7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045601" y="3653995"/>
              <a:ext cx="368600" cy="186933"/>
            </a:xfrm>
            <a:prstGeom prst="rect">
              <a:avLst/>
            </a:prstGeom>
          </p:spPr>
        </p:pic>
      </p:grpSp>
      <p:grpSp>
        <p:nvGrpSpPr>
          <p:cNvPr id="23" name="Gruppieren 22"/>
          <p:cNvGrpSpPr/>
          <p:nvPr/>
        </p:nvGrpSpPr>
        <p:grpSpPr>
          <a:xfrm>
            <a:off x="7383525" y="1536119"/>
            <a:ext cx="1182870" cy="1182870"/>
            <a:chOff x="5074936" y="5158857"/>
            <a:chExt cx="1182870" cy="1182870"/>
          </a:xfrm>
        </p:grpSpPr>
        <p:grpSp>
          <p:nvGrpSpPr>
            <p:cNvPr id="65" name="Gruppieren 64"/>
            <p:cNvGrpSpPr/>
            <p:nvPr/>
          </p:nvGrpSpPr>
          <p:grpSpPr>
            <a:xfrm rot="16200000">
              <a:off x="5074936" y="5158857"/>
              <a:ext cx="1182870" cy="1182870"/>
              <a:chOff x="4176530" y="2207081"/>
              <a:chExt cx="2556992" cy="2556992"/>
            </a:xfrm>
          </p:grpSpPr>
          <p:sp>
            <p:nvSpPr>
              <p:cNvPr id="66" name="Rechteck 65"/>
              <p:cNvSpPr/>
              <p:nvPr/>
            </p:nvSpPr>
            <p:spPr>
              <a:xfrm>
                <a:off x="4176530" y="2207081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4176530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/>
              <p:cNvSpPr/>
              <p:nvPr/>
            </p:nvSpPr>
            <p:spPr>
              <a:xfrm>
                <a:off x="5975726" y="2207081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/>
              <p:cNvSpPr/>
              <p:nvPr/>
            </p:nvSpPr>
            <p:spPr>
              <a:xfrm>
                <a:off x="4176530" y="4004175"/>
                <a:ext cx="2556992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3" name="Grafik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5388604" y="5249690"/>
              <a:ext cx="368600" cy="186933"/>
            </a:xfrm>
            <a:prstGeom prst="rect">
              <a:avLst/>
            </a:prstGeom>
          </p:spPr>
        </p:pic>
      </p:grpSp>
      <p:sp>
        <p:nvSpPr>
          <p:cNvPr id="53" name="Textfeld 52"/>
          <p:cNvSpPr txBox="1"/>
          <p:nvPr/>
        </p:nvSpPr>
        <p:spPr>
          <a:xfrm>
            <a:off x="504687" y="3441360"/>
            <a:ext cx="806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Wenig </a:t>
            </a:r>
            <a:r>
              <a:rPr lang="de-DE" sz="3200" dirty="0">
                <a:solidFill>
                  <a:srgbClr val="C1121C"/>
                </a:solidFill>
              </a:rPr>
              <a:t>K</a:t>
            </a:r>
            <a:r>
              <a:rPr lang="de-DE" sz="3200" dirty="0" smtClean="0">
                <a:solidFill>
                  <a:srgbClr val="C1121C"/>
                </a:solidFill>
              </a:rPr>
              <a:t>reuzungsvariationen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>
                <a:solidFill>
                  <a:srgbClr val="C1121C"/>
                </a:solidFill>
              </a:rPr>
              <a:t>Abbiegepfade im voraus berechenbar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0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ieren 13"/>
          <p:cNvGrpSpPr/>
          <p:nvPr/>
        </p:nvGrpSpPr>
        <p:grpSpPr>
          <a:xfrm>
            <a:off x="4997401" y="2274076"/>
            <a:ext cx="3881105" cy="3925042"/>
            <a:chOff x="3484895" y="2281708"/>
            <a:chExt cx="3881105" cy="3925042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3560292" y="2401042"/>
              <a:ext cx="3805708" cy="3805708"/>
              <a:chOff x="1003300" y="2209800"/>
              <a:chExt cx="2556992" cy="2556992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003300" y="2209800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1003300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2802496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003300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2802496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/>
            <p:cNvGrpSpPr/>
            <p:nvPr/>
          </p:nvGrpSpPr>
          <p:grpSpPr>
            <a:xfrm>
              <a:off x="3484895" y="2362021"/>
              <a:ext cx="3720768" cy="2442679"/>
              <a:chOff x="3484895" y="2362021"/>
              <a:chExt cx="3720768" cy="2442679"/>
            </a:xfrm>
          </p:grpSpPr>
          <p:sp>
            <p:nvSpPr>
              <p:cNvPr id="5" name="Bogen 4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Bogen 54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" name="Gerader Verbinder 8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/>
              <p:cNvCxnSpPr>
                <a:endCxn id="55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uppieren 75"/>
            <p:cNvGrpSpPr/>
            <p:nvPr/>
          </p:nvGrpSpPr>
          <p:grpSpPr>
            <a:xfrm>
              <a:off x="3484895" y="2281708"/>
              <a:ext cx="3720768" cy="2442679"/>
              <a:chOff x="3484895" y="2362021"/>
              <a:chExt cx="3720768" cy="2442679"/>
            </a:xfrm>
          </p:grpSpPr>
          <p:sp>
            <p:nvSpPr>
              <p:cNvPr id="77" name="Bogen 76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Bogen 77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9" name="Gerader Verbinder 78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/>
              <p:cNvCxnSpPr>
                <a:endCxn id="78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pieren 80"/>
            <p:cNvGrpSpPr/>
            <p:nvPr/>
          </p:nvGrpSpPr>
          <p:grpSpPr>
            <a:xfrm>
              <a:off x="3484895" y="2526275"/>
              <a:ext cx="3720768" cy="2442679"/>
              <a:chOff x="3484895" y="2362021"/>
              <a:chExt cx="3720768" cy="2442679"/>
            </a:xfrm>
          </p:grpSpPr>
          <p:sp>
            <p:nvSpPr>
              <p:cNvPr id="82" name="Bogen 81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Bogen 82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4" name="Gerader Verbinder 83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/>
              <p:cNvCxnSpPr>
                <a:endCxn id="83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feld 48"/>
          <p:cNvSpPr txBox="1"/>
          <p:nvPr/>
        </p:nvSpPr>
        <p:spPr>
          <a:xfrm>
            <a:off x="521214" y="2393410"/>
            <a:ext cx="4367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33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/>
          <p:cNvGrpSpPr/>
          <p:nvPr/>
        </p:nvGrpSpPr>
        <p:grpSpPr>
          <a:xfrm>
            <a:off x="4884595" y="2345543"/>
            <a:ext cx="3993911" cy="3853575"/>
            <a:chOff x="4884595" y="2345543"/>
            <a:chExt cx="3993911" cy="3853575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5072798" y="2393410"/>
              <a:ext cx="3805708" cy="3805708"/>
              <a:chOff x="1003300" y="2209800"/>
              <a:chExt cx="2556992" cy="2556992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003300" y="2209800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1003300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2802496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003300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2802496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/>
            <p:cNvGrpSpPr/>
            <p:nvPr/>
          </p:nvGrpSpPr>
          <p:grpSpPr>
            <a:xfrm>
              <a:off x="4997401" y="2354389"/>
              <a:ext cx="3720768" cy="2442679"/>
              <a:chOff x="3484895" y="2362021"/>
              <a:chExt cx="3720768" cy="2442679"/>
            </a:xfrm>
          </p:grpSpPr>
          <p:sp>
            <p:nvSpPr>
              <p:cNvPr id="5" name="Bogen 4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Bogen 54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" name="Gerader Verbinder 8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/>
              <p:cNvCxnSpPr>
                <a:endCxn id="55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en 48"/>
            <p:cNvGrpSpPr/>
            <p:nvPr/>
          </p:nvGrpSpPr>
          <p:grpSpPr>
            <a:xfrm rot="344346">
              <a:off x="4884595" y="2374223"/>
              <a:ext cx="3720768" cy="2442679"/>
              <a:chOff x="3484895" y="2362021"/>
              <a:chExt cx="3720768" cy="2442679"/>
            </a:xfrm>
          </p:grpSpPr>
          <p:sp>
            <p:nvSpPr>
              <p:cNvPr id="50" name="Bogen 49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Bogen 50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2" name="Gerader Verbinder 51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>
                <a:endCxn id="51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/>
            <p:cNvGrpSpPr/>
            <p:nvPr/>
          </p:nvGrpSpPr>
          <p:grpSpPr>
            <a:xfrm rot="21382872">
              <a:off x="5070780" y="2345543"/>
              <a:ext cx="3720768" cy="2442679"/>
              <a:chOff x="3484895" y="2362021"/>
              <a:chExt cx="3720768" cy="2442679"/>
            </a:xfrm>
          </p:grpSpPr>
          <p:sp>
            <p:nvSpPr>
              <p:cNvPr id="56" name="Bogen 55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Bogen 57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9" name="Gerader Verbinder 58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>
                <a:endCxn id="58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feld 60"/>
          <p:cNvSpPr txBox="1"/>
          <p:nvPr/>
        </p:nvSpPr>
        <p:spPr>
          <a:xfrm>
            <a:off x="521214" y="2393410"/>
            <a:ext cx="4367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61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 flipV="1">
            <a:off x="6676107" y="2506727"/>
            <a:ext cx="0" cy="714375"/>
          </a:xfrm>
          <a:prstGeom prst="line">
            <a:avLst/>
          </a:prstGeom>
          <a:ln w="28575"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/>
          <p:cNvGrpSpPr/>
          <p:nvPr/>
        </p:nvGrpSpPr>
        <p:grpSpPr>
          <a:xfrm>
            <a:off x="4997401" y="2275912"/>
            <a:ext cx="3881105" cy="3923206"/>
            <a:chOff x="4997401" y="2275912"/>
            <a:chExt cx="3881105" cy="3923206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5072798" y="2393410"/>
              <a:ext cx="3805708" cy="3805708"/>
              <a:chOff x="1003300" y="2209800"/>
              <a:chExt cx="2556992" cy="2556992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003300" y="2209800"/>
                <a:ext cx="2556992" cy="255699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1003300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2802496" y="2209800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003300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2802496" y="4006894"/>
                <a:ext cx="757796" cy="757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9" name="Gruppieren 18"/>
            <p:cNvGrpSpPr/>
            <p:nvPr/>
          </p:nvGrpSpPr>
          <p:grpSpPr>
            <a:xfrm>
              <a:off x="6676107" y="2275912"/>
              <a:ext cx="2104165" cy="2359254"/>
              <a:chOff x="6676107" y="2275912"/>
              <a:chExt cx="2104165" cy="2359254"/>
            </a:xfrm>
          </p:grpSpPr>
          <p:sp>
            <p:nvSpPr>
              <p:cNvPr id="63" name="Bogen 62"/>
              <p:cNvSpPr/>
              <p:nvPr/>
            </p:nvSpPr>
            <p:spPr>
              <a:xfrm rot="10800000">
                <a:off x="6676107" y="2275912"/>
                <a:ext cx="1996913" cy="1996913"/>
              </a:xfrm>
              <a:prstGeom prst="arc">
                <a:avLst>
                  <a:gd name="adj1" fmla="val 17317272"/>
                  <a:gd name="adj2" fmla="val 21555689"/>
                </a:avLst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5" name="Gerader Verbinder 64"/>
              <p:cNvCxnSpPr>
                <a:endCxn id="63" idx="0"/>
              </p:cNvCxnSpPr>
              <p:nvPr/>
            </p:nvCxnSpPr>
            <p:spPr>
              <a:xfrm flipH="1" flipV="1">
                <a:off x="7355746" y="4220556"/>
                <a:ext cx="1424526" cy="414610"/>
              </a:xfrm>
              <a:prstGeom prst="line">
                <a:avLst/>
              </a:prstGeom>
              <a:ln w="28575">
                <a:solidFill>
                  <a:srgbClr val="FFCB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pieren 11"/>
            <p:cNvGrpSpPr/>
            <p:nvPr/>
          </p:nvGrpSpPr>
          <p:grpSpPr>
            <a:xfrm>
              <a:off x="4997401" y="2354389"/>
              <a:ext cx="3720768" cy="2442679"/>
              <a:chOff x="3484895" y="2362021"/>
              <a:chExt cx="3720768" cy="2442679"/>
            </a:xfrm>
          </p:grpSpPr>
          <p:sp>
            <p:nvSpPr>
              <p:cNvPr id="5" name="Bogen 4"/>
              <p:cNvSpPr/>
              <p:nvPr/>
            </p:nvSpPr>
            <p:spPr>
              <a:xfrm>
                <a:off x="3484895" y="2362021"/>
                <a:ext cx="1678706" cy="1678706"/>
              </a:xfrm>
              <a:prstGeom prst="arc">
                <a:avLst>
                  <a:gd name="adj1" fmla="val 52400"/>
                  <a:gd name="adj2" fmla="val 1282181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Bogen 54"/>
              <p:cNvSpPr/>
              <p:nvPr/>
            </p:nvSpPr>
            <p:spPr>
              <a:xfrm rot="10800000">
                <a:off x="5056349" y="2807787"/>
                <a:ext cx="1996913" cy="1996913"/>
              </a:xfrm>
              <a:prstGeom prst="arc">
                <a:avLst>
                  <a:gd name="adj1" fmla="val 16124394"/>
                  <a:gd name="adj2" fmla="val 1070453"/>
                </a:avLst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" name="Gerader Verbinder 8"/>
              <p:cNvCxnSpPr/>
              <p:nvPr/>
            </p:nvCxnSpPr>
            <p:spPr>
              <a:xfrm flipV="1">
                <a:off x="5163601" y="2514600"/>
                <a:ext cx="0" cy="714375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/>
              <p:cNvCxnSpPr>
                <a:endCxn id="55" idx="0"/>
              </p:cNvCxnSpPr>
              <p:nvPr/>
            </p:nvCxnSpPr>
            <p:spPr>
              <a:xfrm flipH="1" flipV="1">
                <a:off x="6076763" y="4804459"/>
                <a:ext cx="1128900" cy="241"/>
              </a:xfrm>
              <a:prstGeom prst="line">
                <a:avLst/>
              </a:prstGeom>
              <a:ln w="28575">
                <a:solidFill>
                  <a:srgbClr val="C112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ieren 19"/>
            <p:cNvGrpSpPr/>
            <p:nvPr/>
          </p:nvGrpSpPr>
          <p:grpSpPr>
            <a:xfrm>
              <a:off x="4997401" y="2354148"/>
              <a:ext cx="3384599" cy="3049702"/>
              <a:chOff x="4997401" y="2354148"/>
              <a:chExt cx="3384599" cy="3049702"/>
            </a:xfrm>
          </p:grpSpPr>
          <p:sp>
            <p:nvSpPr>
              <p:cNvPr id="62" name="Bogen 61"/>
              <p:cNvSpPr/>
              <p:nvPr/>
            </p:nvSpPr>
            <p:spPr>
              <a:xfrm>
                <a:off x="4997401" y="2354148"/>
                <a:ext cx="1678706" cy="1678706"/>
              </a:xfrm>
              <a:prstGeom prst="arc">
                <a:avLst>
                  <a:gd name="adj1" fmla="val 52400"/>
                  <a:gd name="adj2" fmla="val 2431765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Bogen 65"/>
              <p:cNvSpPr/>
              <p:nvPr/>
            </p:nvSpPr>
            <p:spPr>
              <a:xfrm rot="10800000">
                <a:off x="6222623" y="3400445"/>
                <a:ext cx="1996913" cy="1996913"/>
              </a:xfrm>
              <a:prstGeom prst="arc">
                <a:avLst>
                  <a:gd name="adj1" fmla="val 16124394"/>
                  <a:gd name="adj2" fmla="val 2543252"/>
                </a:avLst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7" name="Gerader Verbinder 66"/>
              <p:cNvCxnSpPr/>
              <p:nvPr/>
            </p:nvCxnSpPr>
            <p:spPr>
              <a:xfrm flipH="1" flipV="1">
                <a:off x="7238512" y="5397116"/>
                <a:ext cx="1143488" cy="6734"/>
              </a:xfrm>
              <a:prstGeom prst="line">
                <a:avLst/>
              </a:prstGeom>
              <a:ln w="28575">
                <a:solidFill>
                  <a:srgbClr val="1478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feld 48"/>
          <p:cNvSpPr txBox="1"/>
          <p:nvPr/>
        </p:nvSpPr>
        <p:spPr>
          <a:xfrm>
            <a:off x="521214" y="2393410"/>
            <a:ext cx="43674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Fahrungenauigkeit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89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 flipV="1">
            <a:off x="6676107" y="2506727"/>
            <a:ext cx="0" cy="714375"/>
          </a:xfrm>
          <a:prstGeom prst="line">
            <a:avLst/>
          </a:prstGeom>
          <a:ln w="28575"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6" y="2399838"/>
            <a:ext cx="3798220" cy="379615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76283" y="3257845"/>
            <a:ext cx="1058387" cy="558710"/>
          </a:xfrm>
          <a:prstGeom prst="rect">
            <a:avLst/>
          </a:prstGeom>
          <a:ln w="3175">
            <a:noFill/>
          </a:ln>
        </p:spPr>
      </p:pic>
      <p:cxnSp>
        <p:nvCxnSpPr>
          <p:cNvPr id="8" name="Gerader Verbinder 7"/>
          <p:cNvCxnSpPr/>
          <p:nvPr/>
        </p:nvCxnSpPr>
        <p:spPr>
          <a:xfrm flipV="1">
            <a:off x="5455026" y="3712668"/>
            <a:ext cx="1145619" cy="2483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 flipH="1" flipV="1">
            <a:off x="6600645" y="3717925"/>
            <a:ext cx="1235258" cy="24780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 rot="21140454">
            <a:off x="6386128" y="4010641"/>
            <a:ext cx="1433568" cy="1433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Gerader Verbinder 51"/>
          <p:cNvCxnSpPr>
            <a:stCxn id="27" idx="0"/>
          </p:cNvCxnSpPr>
          <p:nvPr/>
        </p:nvCxnSpPr>
        <p:spPr>
          <a:xfrm rot="21140454" flipH="1" flipV="1">
            <a:off x="6960909" y="3322818"/>
            <a:ext cx="1" cy="69732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rot="21140454" flipH="1" flipV="1">
            <a:off x="6256190" y="3417587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rot="21140454" flipH="1" flipV="1">
            <a:off x="7665627" y="3228048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 flipV="1">
            <a:off x="7806787" y="4497207"/>
            <a:ext cx="1008056" cy="135563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/>
          <p:cNvCxnSpPr/>
          <p:nvPr/>
        </p:nvCxnSpPr>
        <p:spPr>
          <a:xfrm rot="4940454" flipH="1" flipV="1">
            <a:off x="8199373" y="3370769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rot="4940454" flipH="1" flipV="1">
            <a:off x="8388911" y="4780205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V="1">
            <a:off x="5147107" y="4822082"/>
            <a:ext cx="1251926" cy="16835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rot="4940454" flipH="1" flipV="1">
            <a:off x="5689196" y="3579472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 rot="4940454" flipH="1" flipV="1">
            <a:off x="5878734" y="4988908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>
            <a:off x="7194709" y="5432542"/>
            <a:ext cx="101954" cy="758142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rot="10340454" flipH="1" flipV="1">
            <a:off x="7944315" y="5334768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rot="10340454" flipH="1" flipV="1">
            <a:off x="6534879" y="5524306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521213" y="2393410"/>
            <a:ext cx="456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Fahrungenauigkeit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Kreuzungsorientierung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09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67" name="Gruppieren 66"/>
          <p:cNvGrpSpPr/>
          <p:nvPr/>
        </p:nvGrpSpPr>
        <p:grpSpPr>
          <a:xfrm>
            <a:off x="761117" y="2288698"/>
            <a:ext cx="3001504" cy="4572880"/>
            <a:chOff x="1031971" y="760827"/>
            <a:chExt cx="4002005" cy="6097173"/>
          </a:xfrm>
        </p:grpSpPr>
        <p:cxnSp>
          <p:nvCxnSpPr>
            <p:cNvPr id="68" name="Gerader Verbinder 67"/>
            <p:cNvCxnSpPr/>
            <p:nvPr/>
          </p:nvCxnSpPr>
          <p:spPr>
            <a:xfrm flipV="1">
              <a:off x="3032975" y="4275786"/>
              <a:ext cx="0" cy="2582214"/>
            </a:xfrm>
            <a:prstGeom prst="line">
              <a:avLst/>
            </a:prstGeom>
            <a:ln w="2381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9" name="Grafik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1" y="760827"/>
              <a:ext cx="4002005" cy="3514958"/>
            </a:xfrm>
            <a:prstGeom prst="rect">
              <a:avLst/>
            </a:prstGeom>
          </p:spPr>
        </p:pic>
      </p:grpSp>
      <p:grpSp>
        <p:nvGrpSpPr>
          <p:cNvPr id="27" name="Gruppieren 2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28" name="Gerader Verbinder 2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0" name="Gruppieren 2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36" name="Grafik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4375057" y="3601478"/>
            <a:ext cx="42379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>
                <a:solidFill>
                  <a:srgbClr val="C1121C"/>
                </a:solidFill>
              </a:rPr>
              <a:t>Computer Vision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Spur Erkennung</a:t>
            </a:r>
            <a:endParaRPr lang="de-DE" sz="40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17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 flipV="1">
            <a:off x="6676107" y="2506727"/>
            <a:ext cx="0" cy="714375"/>
          </a:xfrm>
          <a:prstGeom prst="line">
            <a:avLst/>
          </a:prstGeom>
          <a:ln w="28575"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6" y="2399838"/>
            <a:ext cx="3798220" cy="379615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076283" y="3257845"/>
            <a:ext cx="1058387" cy="558710"/>
          </a:xfrm>
          <a:prstGeom prst="rect">
            <a:avLst/>
          </a:prstGeom>
          <a:ln w="3175">
            <a:noFill/>
          </a:ln>
        </p:spPr>
      </p:pic>
      <p:cxnSp>
        <p:nvCxnSpPr>
          <p:cNvPr id="8" name="Gerader Verbinder 7"/>
          <p:cNvCxnSpPr/>
          <p:nvPr/>
        </p:nvCxnSpPr>
        <p:spPr>
          <a:xfrm flipV="1">
            <a:off x="5455026" y="3712668"/>
            <a:ext cx="1145619" cy="2483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 flipH="1" flipV="1">
            <a:off x="6600645" y="3717925"/>
            <a:ext cx="1235258" cy="24780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 rot="21140454">
            <a:off x="6386128" y="4010641"/>
            <a:ext cx="1433568" cy="1433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Gerader Verbinder 51"/>
          <p:cNvCxnSpPr>
            <a:stCxn id="27" idx="0"/>
          </p:cNvCxnSpPr>
          <p:nvPr/>
        </p:nvCxnSpPr>
        <p:spPr>
          <a:xfrm rot="21140454" flipH="1" flipV="1">
            <a:off x="6960909" y="3322818"/>
            <a:ext cx="1" cy="69732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rot="21140454" flipH="1" flipV="1">
            <a:off x="6256190" y="3417587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 rot="21140454" flipH="1" flipV="1">
            <a:off x="7665627" y="3228048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 flipV="1">
            <a:off x="7806787" y="4497207"/>
            <a:ext cx="1008056" cy="135563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/>
          <p:cNvCxnSpPr/>
          <p:nvPr/>
        </p:nvCxnSpPr>
        <p:spPr>
          <a:xfrm rot="4940454" flipH="1" flipV="1">
            <a:off x="8199373" y="3370769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 rot="4940454" flipH="1" flipV="1">
            <a:off x="8388911" y="4780205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V="1">
            <a:off x="5147107" y="4822082"/>
            <a:ext cx="1251926" cy="16835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rot="4940454" flipH="1" flipV="1">
            <a:off x="5689196" y="3579472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 rot="4940454" flipH="1" flipV="1">
            <a:off x="5878734" y="4988908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>
            <a:off x="7194709" y="5432542"/>
            <a:ext cx="101954" cy="758142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rot="10340454" flipH="1" flipV="1">
            <a:off x="7944315" y="5334768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rot="10340454" flipH="1" flipV="1">
            <a:off x="6534879" y="5524306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ihandform 5"/>
          <p:cNvSpPr/>
          <p:nvPr/>
        </p:nvSpPr>
        <p:spPr>
          <a:xfrm>
            <a:off x="5712619" y="4822031"/>
            <a:ext cx="769144" cy="812007"/>
          </a:xfrm>
          <a:custGeom>
            <a:avLst/>
            <a:gdLst>
              <a:gd name="connsiteX0" fmla="*/ 678656 w 769144"/>
              <a:gd name="connsiteY0" fmla="*/ 0 h 812007"/>
              <a:gd name="connsiteX1" fmla="*/ 352425 w 769144"/>
              <a:gd name="connsiteY1" fmla="*/ 42863 h 812007"/>
              <a:gd name="connsiteX2" fmla="*/ 0 w 769144"/>
              <a:gd name="connsiteY2" fmla="*/ 812007 h 812007"/>
              <a:gd name="connsiteX3" fmla="*/ 769144 w 769144"/>
              <a:gd name="connsiteY3" fmla="*/ 707232 h 812007"/>
              <a:gd name="connsiteX4" fmla="*/ 678656 w 769144"/>
              <a:gd name="connsiteY4" fmla="*/ 0 h 8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144" h="812007">
                <a:moveTo>
                  <a:pt x="678656" y="0"/>
                </a:moveTo>
                <a:lnTo>
                  <a:pt x="352425" y="42863"/>
                </a:lnTo>
                <a:lnTo>
                  <a:pt x="0" y="812007"/>
                </a:lnTo>
                <a:lnTo>
                  <a:pt x="769144" y="707232"/>
                </a:lnTo>
                <a:lnTo>
                  <a:pt x="678656" y="0"/>
                </a:lnTo>
                <a:close/>
              </a:path>
            </a:pathLst>
          </a:cu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/>
          <p:cNvSpPr/>
          <p:nvPr/>
        </p:nvSpPr>
        <p:spPr>
          <a:xfrm>
            <a:off x="7191686" y="5408289"/>
            <a:ext cx="650081" cy="792957"/>
          </a:xfrm>
          <a:custGeom>
            <a:avLst/>
            <a:gdLst>
              <a:gd name="connsiteX0" fmla="*/ 0 w 650081"/>
              <a:gd name="connsiteY0" fmla="*/ 35719 h 792957"/>
              <a:gd name="connsiteX1" fmla="*/ 107156 w 650081"/>
              <a:gd name="connsiteY1" fmla="*/ 790575 h 792957"/>
              <a:gd name="connsiteX2" fmla="*/ 650081 w 650081"/>
              <a:gd name="connsiteY2" fmla="*/ 792957 h 792957"/>
              <a:gd name="connsiteX3" fmla="*/ 250031 w 650081"/>
              <a:gd name="connsiteY3" fmla="*/ 0 h 792957"/>
              <a:gd name="connsiteX4" fmla="*/ 0 w 650081"/>
              <a:gd name="connsiteY4" fmla="*/ 35719 h 79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081" h="792957">
                <a:moveTo>
                  <a:pt x="0" y="35719"/>
                </a:moveTo>
                <a:lnTo>
                  <a:pt x="107156" y="790575"/>
                </a:lnTo>
                <a:lnTo>
                  <a:pt x="650081" y="792957"/>
                </a:lnTo>
                <a:lnTo>
                  <a:pt x="250031" y="0"/>
                </a:lnTo>
                <a:lnTo>
                  <a:pt x="0" y="35719"/>
                </a:lnTo>
                <a:close/>
              </a:path>
            </a:pathLst>
          </a:custGeom>
          <a:solidFill>
            <a:srgbClr val="00B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/>
          <p:cNvCxnSpPr/>
          <p:nvPr/>
        </p:nvCxnSpPr>
        <p:spPr>
          <a:xfrm>
            <a:off x="6834513" y="4021026"/>
            <a:ext cx="1996205" cy="0"/>
          </a:xfrm>
          <a:prstGeom prst="line">
            <a:avLst/>
          </a:prstGeom>
          <a:ln w="76200">
            <a:solidFill>
              <a:srgbClr val="00B050">
                <a:alpha val="8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21213" y="2393410"/>
            <a:ext cx="456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Fahrungenauigkeit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Kreuzungsorientierung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1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6" y="2399838"/>
            <a:ext cx="3798220" cy="379615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76283" y="3257845"/>
            <a:ext cx="1058387" cy="558710"/>
          </a:xfrm>
          <a:prstGeom prst="rect">
            <a:avLst/>
          </a:prstGeom>
          <a:ln w="3175"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4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455026" y="3712668"/>
            <a:ext cx="1145619" cy="2483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 flipH="1" flipV="1">
            <a:off x="6600645" y="3717925"/>
            <a:ext cx="1235258" cy="24780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 rot="259867">
            <a:off x="6276367" y="4107522"/>
            <a:ext cx="1433568" cy="1433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4" idx="0"/>
          </p:cNvCxnSpPr>
          <p:nvPr/>
        </p:nvCxnSpPr>
        <p:spPr>
          <a:xfrm rot="259867" flipH="1" flipV="1">
            <a:off x="7073613" y="3413236"/>
            <a:ext cx="1" cy="69732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rot="259867" flipH="1" flipV="1">
            <a:off x="6364581" y="3359536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 rot="259867" flipH="1" flipV="1">
            <a:off x="7782644" y="3466935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rot="719413" flipV="1">
            <a:off x="7704419" y="4848567"/>
            <a:ext cx="1008056" cy="135563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rot="5659867" flipH="1" flipV="1">
            <a:off x="8245372" y="3714304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rot="5659867" flipH="1" flipV="1">
            <a:off x="8137972" y="5132366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122968" y="4682664"/>
            <a:ext cx="1161996" cy="88007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rot="5659867" flipH="1" flipV="1">
            <a:off x="5719832" y="3394166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5101256" y="5394117"/>
            <a:ext cx="1130009" cy="85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 flipH="1">
            <a:off x="6886575" y="5533110"/>
            <a:ext cx="49886" cy="654965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 flipH="1">
            <a:off x="7604125" y="5586810"/>
            <a:ext cx="41367" cy="6076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/>
          <p:nvPr/>
        </p:nvCxnSpPr>
        <p:spPr>
          <a:xfrm rot="11059867" flipH="1" flipV="1">
            <a:off x="6201995" y="5478448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21213" y="2393410"/>
            <a:ext cx="456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Fahrungenauigkeit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Kreuzungsorientierung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6" y="2399838"/>
            <a:ext cx="3798220" cy="379615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76283" y="3257845"/>
            <a:ext cx="1058387" cy="558710"/>
          </a:xfrm>
          <a:prstGeom prst="rect">
            <a:avLst/>
          </a:prstGeom>
          <a:ln w="3175"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73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7498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</a:t>
            </a:r>
            <a:r>
              <a:rPr lang="de-DE" sz="4000" dirty="0">
                <a:solidFill>
                  <a:srgbClr val="C1121C"/>
                </a:solidFill>
              </a:rPr>
              <a:t>H</a:t>
            </a:r>
            <a:r>
              <a:rPr lang="de-DE" sz="4000" dirty="0" smtClean="0">
                <a:solidFill>
                  <a:srgbClr val="C1121C"/>
                </a:solidFill>
              </a:rPr>
              <a:t>erausforderungen an Kreuzungen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5455026" y="3712668"/>
            <a:ext cx="1145619" cy="2483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 flipH="1" flipV="1">
            <a:off x="6600645" y="3717925"/>
            <a:ext cx="1235258" cy="24780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 rot="259867">
            <a:off x="6276367" y="4107522"/>
            <a:ext cx="1433568" cy="14335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/>
          <p:cNvCxnSpPr>
            <a:stCxn id="54" idx="0"/>
          </p:cNvCxnSpPr>
          <p:nvPr/>
        </p:nvCxnSpPr>
        <p:spPr>
          <a:xfrm rot="259867" flipH="1" flipV="1">
            <a:off x="7073613" y="3413236"/>
            <a:ext cx="1" cy="69732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rot="259867" flipH="1" flipV="1">
            <a:off x="6364581" y="3359536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 rot="259867" flipH="1" flipV="1">
            <a:off x="7782644" y="3466935"/>
            <a:ext cx="1" cy="697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rot="719413" flipV="1">
            <a:off x="7704419" y="4848567"/>
            <a:ext cx="1008056" cy="135563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rot="5659867" flipH="1" flipV="1">
            <a:off x="8245372" y="3714304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 rot="5659867" flipH="1" flipV="1">
            <a:off x="8137972" y="5132366"/>
            <a:ext cx="1" cy="983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5122968" y="4682664"/>
            <a:ext cx="1161996" cy="88007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rot="5659867" flipH="1" flipV="1">
            <a:off x="5719832" y="3394166"/>
            <a:ext cx="1" cy="12412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5101256" y="5394117"/>
            <a:ext cx="1130009" cy="85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endCxn id="9" idx="1"/>
          </p:cNvCxnSpPr>
          <p:nvPr/>
        </p:nvCxnSpPr>
        <p:spPr>
          <a:xfrm flipH="1">
            <a:off x="6886575" y="5533110"/>
            <a:ext cx="49886" cy="654965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endCxn id="9" idx="2"/>
          </p:cNvCxnSpPr>
          <p:nvPr/>
        </p:nvCxnSpPr>
        <p:spPr>
          <a:xfrm flipH="1">
            <a:off x="7604125" y="5586810"/>
            <a:ext cx="41367" cy="6076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/>
          <p:nvPr/>
        </p:nvCxnSpPr>
        <p:spPr>
          <a:xfrm rot="11059867" flipH="1" flipV="1">
            <a:off x="6201995" y="5478448"/>
            <a:ext cx="1" cy="673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ihandform 6"/>
          <p:cNvSpPr/>
          <p:nvPr/>
        </p:nvSpPr>
        <p:spPr>
          <a:xfrm>
            <a:off x="5800725" y="4756150"/>
            <a:ext cx="479425" cy="723900"/>
          </a:xfrm>
          <a:custGeom>
            <a:avLst/>
            <a:gdLst>
              <a:gd name="connsiteX0" fmla="*/ 479425 w 479425"/>
              <a:gd name="connsiteY0" fmla="*/ 15875 h 723900"/>
              <a:gd name="connsiteX1" fmla="*/ 314325 w 479425"/>
              <a:gd name="connsiteY1" fmla="*/ 0 h 723900"/>
              <a:gd name="connsiteX2" fmla="*/ 0 w 479425"/>
              <a:gd name="connsiteY2" fmla="*/ 688975 h 723900"/>
              <a:gd name="connsiteX3" fmla="*/ 419100 w 479425"/>
              <a:gd name="connsiteY3" fmla="*/ 723900 h 723900"/>
              <a:gd name="connsiteX4" fmla="*/ 479425 w 479425"/>
              <a:gd name="connsiteY4" fmla="*/ 15875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425" h="723900">
                <a:moveTo>
                  <a:pt x="479425" y="15875"/>
                </a:moveTo>
                <a:lnTo>
                  <a:pt x="314325" y="0"/>
                </a:lnTo>
                <a:lnTo>
                  <a:pt x="0" y="688975"/>
                </a:lnTo>
                <a:lnTo>
                  <a:pt x="419100" y="723900"/>
                </a:lnTo>
                <a:lnTo>
                  <a:pt x="479425" y="158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6886575" y="5534025"/>
            <a:ext cx="746125" cy="660400"/>
          </a:xfrm>
          <a:custGeom>
            <a:avLst/>
            <a:gdLst>
              <a:gd name="connsiteX0" fmla="*/ 53975 w 746125"/>
              <a:gd name="connsiteY0" fmla="*/ 0 h 660400"/>
              <a:gd name="connsiteX1" fmla="*/ 0 w 746125"/>
              <a:gd name="connsiteY1" fmla="*/ 654050 h 660400"/>
              <a:gd name="connsiteX2" fmla="*/ 717550 w 746125"/>
              <a:gd name="connsiteY2" fmla="*/ 660400 h 660400"/>
              <a:gd name="connsiteX3" fmla="*/ 746125 w 746125"/>
              <a:gd name="connsiteY3" fmla="*/ 260350 h 660400"/>
              <a:gd name="connsiteX4" fmla="*/ 644525 w 746125"/>
              <a:gd name="connsiteY4" fmla="*/ 50800 h 660400"/>
              <a:gd name="connsiteX5" fmla="*/ 53975 w 746125"/>
              <a:gd name="connsiteY5" fmla="*/ 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125" h="660400">
                <a:moveTo>
                  <a:pt x="53975" y="0"/>
                </a:moveTo>
                <a:lnTo>
                  <a:pt x="0" y="654050"/>
                </a:lnTo>
                <a:lnTo>
                  <a:pt x="717550" y="660400"/>
                </a:lnTo>
                <a:lnTo>
                  <a:pt x="746125" y="260350"/>
                </a:lnTo>
                <a:lnTo>
                  <a:pt x="644525" y="50800"/>
                </a:lnTo>
                <a:lnTo>
                  <a:pt x="5397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4" name="Gerader Verbinder 83"/>
          <p:cNvCxnSpPr/>
          <p:nvPr/>
        </p:nvCxnSpPr>
        <p:spPr>
          <a:xfrm>
            <a:off x="6834513" y="4021026"/>
            <a:ext cx="1996205" cy="0"/>
          </a:xfrm>
          <a:prstGeom prst="line">
            <a:avLst/>
          </a:prstGeom>
          <a:ln w="76200">
            <a:solidFill>
              <a:srgbClr val="00B05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21213" y="2393410"/>
            <a:ext cx="456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Startpunkt treffen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Schiefe Annäherung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Fahrungenauigkeit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3200" dirty="0" smtClean="0">
                <a:solidFill>
                  <a:srgbClr val="C1121C"/>
                </a:solidFill>
              </a:rPr>
              <a:t>Kreuzungsorientierung</a:t>
            </a:r>
            <a:endParaRPr lang="de-DE" sz="32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32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en 120"/>
          <p:cNvGrpSpPr/>
          <p:nvPr/>
        </p:nvGrpSpPr>
        <p:grpSpPr>
          <a:xfrm>
            <a:off x="4682361" y="1029606"/>
            <a:ext cx="1373869" cy="1411090"/>
            <a:chOff x="4682361" y="1029606"/>
            <a:chExt cx="1373869" cy="1411090"/>
          </a:xfrm>
        </p:grpSpPr>
        <p:grpSp>
          <p:nvGrpSpPr>
            <p:cNvPr id="113" name="Gruppieren 112"/>
            <p:cNvGrpSpPr/>
            <p:nvPr/>
          </p:nvGrpSpPr>
          <p:grpSpPr>
            <a:xfrm>
              <a:off x="5073250" y="1029606"/>
              <a:ext cx="982980" cy="1156943"/>
              <a:chOff x="5505685" y="1138186"/>
              <a:chExt cx="982980" cy="1156943"/>
            </a:xfrm>
          </p:grpSpPr>
          <p:sp>
            <p:nvSpPr>
              <p:cNvPr id="114" name="Eine Ecke des Rechtecks schneiden 113"/>
              <p:cNvSpPr/>
              <p:nvPr/>
            </p:nvSpPr>
            <p:spPr>
              <a:xfrm>
                <a:off x="5505685" y="1138186"/>
                <a:ext cx="982980" cy="1156943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</a:rPr>
                  <a:t>Skript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 smtClean="0"/>
              </a:p>
              <a:p>
                <a:pPr algn="ctr"/>
                <a:endParaRPr lang="de-DE" dirty="0"/>
              </a:p>
            </p:txBody>
          </p:sp>
          <p:cxnSp>
            <p:nvCxnSpPr>
              <p:cNvPr id="115" name="Gerader Verbinder 114"/>
              <p:cNvCxnSpPr/>
              <p:nvPr/>
            </p:nvCxnSpPr>
            <p:spPr>
              <a:xfrm>
                <a:off x="5621851" y="15496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>
              <a:xfrm>
                <a:off x="5621851" y="16639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>
              <a:xfrm>
                <a:off x="5621851" y="17904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>
              <a:xfrm>
                <a:off x="5621851" y="19047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>
              <a:xfrm>
                <a:off x="5621851" y="20221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/>
              <p:nvPr/>
            </p:nvCxnSpPr>
            <p:spPr>
              <a:xfrm>
                <a:off x="5621851" y="21364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uppieren 104"/>
            <p:cNvGrpSpPr/>
            <p:nvPr/>
          </p:nvGrpSpPr>
          <p:grpSpPr>
            <a:xfrm>
              <a:off x="4890428" y="1144080"/>
              <a:ext cx="982980" cy="1290293"/>
              <a:chOff x="5532325" y="846113"/>
              <a:chExt cx="982980" cy="1290293"/>
            </a:xfrm>
          </p:grpSpPr>
          <p:sp>
            <p:nvSpPr>
              <p:cNvPr id="106" name="Eine Ecke des Rechtecks schneiden 105"/>
              <p:cNvSpPr/>
              <p:nvPr/>
            </p:nvSpPr>
            <p:spPr>
              <a:xfrm>
                <a:off x="5532325" y="846113"/>
                <a:ext cx="982980" cy="1156943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</a:rPr>
                  <a:t>Skript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 smtClean="0"/>
              </a:p>
              <a:p>
                <a:pPr algn="ctr"/>
                <a:endParaRPr lang="de-DE" dirty="0"/>
              </a:p>
            </p:txBody>
          </p:sp>
          <p:cxnSp>
            <p:nvCxnSpPr>
              <p:cNvPr id="107" name="Gerader Verbinder 106"/>
              <p:cNvCxnSpPr/>
              <p:nvPr/>
            </p:nvCxnSpPr>
            <p:spPr>
              <a:xfrm>
                <a:off x="5621851" y="15496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/>
            </p:nvCxnSpPr>
            <p:spPr>
              <a:xfrm>
                <a:off x="5621851" y="16639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/>
              <p:cNvCxnSpPr/>
              <p:nvPr/>
            </p:nvCxnSpPr>
            <p:spPr>
              <a:xfrm>
                <a:off x="5621851" y="17904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/>
            </p:nvCxnSpPr>
            <p:spPr>
              <a:xfrm>
                <a:off x="5621851" y="19047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/>
            </p:nvCxnSpPr>
            <p:spPr>
              <a:xfrm>
                <a:off x="5621851" y="20221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/>
            </p:nvCxnSpPr>
            <p:spPr>
              <a:xfrm>
                <a:off x="5621851" y="21364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uppieren 103"/>
            <p:cNvGrpSpPr/>
            <p:nvPr/>
          </p:nvGrpSpPr>
          <p:grpSpPr>
            <a:xfrm>
              <a:off x="4682361" y="1283753"/>
              <a:ext cx="982980" cy="1156943"/>
              <a:chOff x="5505685" y="1138186"/>
              <a:chExt cx="982980" cy="1156943"/>
            </a:xfrm>
          </p:grpSpPr>
          <p:sp>
            <p:nvSpPr>
              <p:cNvPr id="93" name="Eine Ecke des Rechtecks schneiden 92"/>
              <p:cNvSpPr/>
              <p:nvPr/>
            </p:nvSpPr>
            <p:spPr>
              <a:xfrm>
                <a:off x="5505685" y="1138186"/>
                <a:ext cx="982980" cy="1156943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</a:rPr>
                  <a:t>Skript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 smtClean="0"/>
              </a:p>
              <a:p>
                <a:pPr algn="ctr"/>
                <a:endParaRPr lang="de-DE" dirty="0"/>
              </a:p>
            </p:txBody>
          </p:sp>
          <p:cxnSp>
            <p:nvCxnSpPr>
              <p:cNvPr id="95" name="Gerader Verbinder 94"/>
              <p:cNvCxnSpPr/>
              <p:nvPr/>
            </p:nvCxnSpPr>
            <p:spPr>
              <a:xfrm>
                <a:off x="5621851" y="15496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/>
              <p:cNvCxnSpPr/>
              <p:nvPr/>
            </p:nvCxnSpPr>
            <p:spPr>
              <a:xfrm>
                <a:off x="5621851" y="166396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/>
              <p:cNvCxnSpPr/>
              <p:nvPr/>
            </p:nvCxnSpPr>
            <p:spPr>
              <a:xfrm>
                <a:off x="5621851" y="17904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/>
              <p:cNvCxnSpPr/>
              <p:nvPr/>
            </p:nvCxnSpPr>
            <p:spPr>
              <a:xfrm>
                <a:off x="5621851" y="1904741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Gerader Verbinder 98"/>
              <p:cNvCxnSpPr/>
              <p:nvPr/>
            </p:nvCxnSpPr>
            <p:spPr>
              <a:xfrm>
                <a:off x="5621851" y="20221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/>
              <p:cNvCxnSpPr/>
              <p:nvPr/>
            </p:nvCxnSpPr>
            <p:spPr>
              <a:xfrm>
                <a:off x="5621851" y="2136406"/>
                <a:ext cx="722034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01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2836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Realisierung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407563" y="2684542"/>
            <a:ext cx="1592387" cy="939800"/>
          </a:xfrm>
          <a:prstGeom prst="rect">
            <a:avLst/>
          </a:prstGeom>
          <a:solidFill>
            <a:srgbClr val="147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CarController</a:t>
            </a:r>
            <a:endParaRPr lang="de-DE" dirty="0" smtClean="0"/>
          </a:p>
          <a:p>
            <a:pPr algn="ctr"/>
            <a:r>
              <a:rPr lang="de-DE" dirty="0" smtClean="0"/>
              <a:t>(Jury-Modul)</a:t>
            </a:r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>
            <a:off x="3362309" y="1901935"/>
            <a:ext cx="1592387" cy="2520422"/>
          </a:xfrm>
          <a:prstGeom prst="rect">
            <a:avLst/>
          </a:prstGeom>
          <a:solidFill>
            <a:srgbClr val="147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SegmentDriver</a:t>
            </a:r>
            <a:endParaRPr lang="de-DE" dirty="0" smtClean="0"/>
          </a:p>
          <a:p>
            <a:pPr algn="ctr"/>
            <a:r>
              <a:rPr lang="de-DE" dirty="0" smtClean="0"/>
              <a:t>(Skript-Prozessor)</a:t>
            </a:r>
            <a:endParaRPr lang="de-DE" dirty="0"/>
          </a:p>
        </p:txBody>
      </p:sp>
      <p:sp>
        <p:nvSpPr>
          <p:cNvPr id="48" name="Rechteck 47"/>
          <p:cNvSpPr/>
          <p:nvPr/>
        </p:nvSpPr>
        <p:spPr>
          <a:xfrm>
            <a:off x="3072652" y="5251444"/>
            <a:ext cx="2171699" cy="559371"/>
          </a:xfrm>
          <a:prstGeom prst="rect">
            <a:avLst/>
          </a:prstGeom>
          <a:solidFill>
            <a:srgbClr val="FFC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Kreuzungserkennung</a:t>
            </a:r>
          </a:p>
        </p:txBody>
      </p:sp>
      <p:sp>
        <p:nvSpPr>
          <p:cNvPr id="49" name="Rechteck 48"/>
          <p:cNvSpPr/>
          <p:nvPr/>
        </p:nvSpPr>
        <p:spPr>
          <a:xfrm>
            <a:off x="5884506" y="5169197"/>
            <a:ext cx="1592387" cy="723863"/>
          </a:xfrm>
          <a:prstGeom prst="rect">
            <a:avLst/>
          </a:prstGeom>
          <a:solidFill>
            <a:srgbClr val="FFC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Lanefollower</a:t>
            </a:r>
            <a:endParaRPr lang="de-DE" dirty="0" smtClean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(Spurhaltung)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680700" y="4206791"/>
            <a:ext cx="2451100" cy="510911"/>
          </a:xfrm>
          <a:prstGeom prst="ellipse">
            <a:avLst/>
          </a:prstGeom>
          <a:solidFill>
            <a:srgbClr val="C112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Lenkwinkel</a:t>
            </a:r>
            <a:endParaRPr lang="de-DE" dirty="0"/>
          </a:p>
        </p:txBody>
      </p:sp>
      <p:sp>
        <p:nvSpPr>
          <p:cNvPr id="50" name="Ellipse 49"/>
          <p:cNvSpPr/>
          <p:nvPr/>
        </p:nvSpPr>
        <p:spPr>
          <a:xfrm>
            <a:off x="6680700" y="2906321"/>
            <a:ext cx="2451100" cy="510911"/>
          </a:xfrm>
          <a:prstGeom prst="ellipse">
            <a:avLst/>
          </a:prstGeom>
          <a:solidFill>
            <a:srgbClr val="C112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Geschwindigkeit</a:t>
            </a:r>
            <a:endParaRPr lang="de-DE" dirty="0"/>
          </a:p>
        </p:txBody>
      </p:sp>
      <p:sp>
        <p:nvSpPr>
          <p:cNvPr id="52" name="Ellipse 51"/>
          <p:cNvSpPr/>
          <p:nvPr/>
        </p:nvSpPr>
        <p:spPr>
          <a:xfrm>
            <a:off x="151572" y="3951336"/>
            <a:ext cx="2101715" cy="51091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SensorFusion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152900" y="1789092"/>
            <a:ext cx="2101715" cy="51091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Jury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151571" y="5275675"/>
            <a:ext cx="2101715" cy="51091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Kamera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>
            <a:stCxn id="53" idx="4"/>
            <a:endCxn id="5" idx="0"/>
          </p:cNvCxnSpPr>
          <p:nvPr/>
        </p:nvCxnSpPr>
        <p:spPr>
          <a:xfrm flipH="1">
            <a:off x="1203757" y="2300003"/>
            <a:ext cx="1" cy="38453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47" idx="1"/>
            <a:endCxn id="5" idx="3"/>
          </p:cNvCxnSpPr>
          <p:nvPr/>
        </p:nvCxnSpPr>
        <p:spPr>
          <a:xfrm flipH="1" flipV="1">
            <a:off x="1999950" y="3154442"/>
            <a:ext cx="1362359" cy="77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>
            <a:endCxn id="52" idx="6"/>
          </p:cNvCxnSpPr>
          <p:nvPr/>
        </p:nvCxnSpPr>
        <p:spPr>
          <a:xfrm flipH="1">
            <a:off x="2253287" y="4206791"/>
            <a:ext cx="1107694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48" idx="1"/>
            <a:endCxn id="64" idx="6"/>
          </p:cNvCxnSpPr>
          <p:nvPr/>
        </p:nvCxnSpPr>
        <p:spPr>
          <a:xfrm flipH="1">
            <a:off x="2253286" y="5531130"/>
            <a:ext cx="819366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49" idx="1"/>
            <a:endCxn id="48" idx="3"/>
          </p:cNvCxnSpPr>
          <p:nvPr/>
        </p:nvCxnSpPr>
        <p:spPr>
          <a:xfrm flipH="1">
            <a:off x="5244351" y="5531129"/>
            <a:ext cx="640155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>
            <a:stCxn id="10" idx="3"/>
            <a:endCxn id="49" idx="0"/>
          </p:cNvCxnSpPr>
          <p:nvPr/>
        </p:nvCxnSpPr>
        <p:spPr>
          <a:xfrm flipH="1">
            <a:off x="6680700" y="4642881"/>
            <a:ext cx="358955" cy="52631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>
            <a:stCxn id="10" idx="1"/>
          </p:cNvCxnSpPr>
          <p:nvPr/>
        </p:nvCxnSpPr>
        <p:spPr>
          <a:xfrm flipH="1" flipV="1">
            <a:off x="4954696" y="3898435"/>
            <a:ext cx="2084959" cy="38317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>
            <a:stCxn id="50" idx="2"/>
            <a:endCxn id="47" idx="3"/>
          </p:cNvCxnSpPr>
          <p:nvPr/>
        </p:nvCxnSpPr>
        <p:spPr>
          <a:xfrm flipH="1">
            <a:off x="4954696" y="3161777"/>
            <a:ext cx="1726004" cy="36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/>
          <p:cNvCxnSpPr>
            <a:stCxn id="48" idx="0"/>
            <a:endCxn id="47" idx="2"/>
          </p:cNvCxnSpPr>
          <p:nvPr/>
        </p:nvCxnSpPr>
        <p:spPr>
          <a:xfrm flipV="1">
            <a:off x="4158502" y="4422357"/>
            <a:ext cx="1" cy="82908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/>
          <p:cNvCxnSpPr/>
          <p:nvPr/>
        </p:nvCxnSpPr>
        <p:spPr>
          <a:xfrm flipH="1" flipV="1">
            <a:off x="4954696" y="4422358"/>
            <a:ext cx="956754" cy="78795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/>
          <p:cNvCxnSpPr/>
          <p:nvPr/>
        </p:nvCxnSpPr>
        <p:spPr>
          <a:xfrm flipH="1">
            <a:off x="4502397" y="4422357"/>
            <a:ext cx="4317" cy="82908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7" grpId="0" animBg="1"/>
      <p:bldP spid="48" grpId="0" animBg="1"/>
      <p:bldP spid="49" grpId="0" animBg="1"/>
      <p:bldP spid="10" grpId="0" animBg="1"/>
      <p:bldP spid="50" grpId="0" animBg="1"/>
      <p:bldP spid="52" grpId="0" animBg="1"/>
      <p:bldP spid="53" grpId="0" animBg="1"/>
      <p:bldP spid="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01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5111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Beispiel: Linksabbiegen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ine Ecke des Rechtecks schneiden 1"/>
          <p:cNvSpPr/>
          <p:nvPr/>
        </p:nvSpPr>
        <p:spPr>
          <a:xfrm>
            <a:off x="698500" y="899886"/>
            <a:ext cx="8180006" cy="5109028"/>
          </a:xfrm>
          <a:prstGeom prst="snip1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lane_following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Spurhalten anschalten 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high_speed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Geschwindigkeit einstellen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wait_sign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2.3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Fahren bis </a:t>
            </a:r>
            <a:r>
              <a:rPr lang="de-D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Langsamer werden und blinken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lane_following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Spurhalten ausschalten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wait_dist_crossing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Fahre bis </a:t>
            </a:r>
            <a:r>
              <a:rPr lang="de-D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reuzung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init_orientation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Fahrzeugorientierung setzen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check_row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Vorfahrt beachten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curv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-18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Abbiegevorgang einstellen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wait_orientation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-7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Fahre bis Ziel-Orientierung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check_ot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Gegenverkehr beachten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Geschwindigkeit erhöhen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wait_orientation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-90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Fahre bis Ziel-Orientierung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curv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indicator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Schalte Blinker aus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lane_following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Reaktiviere Spurhaltung</a:t>
            </a:r>
          </a:p>
          <a:p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</a:t>
            </a:r>
            <a:r>
              <a:rPr lang="de-DE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de-DE" dirty="0" err="1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high_speed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  <a:r>
              <a:rPr lang="de-D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Setze Geschwindigkeit 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54000" y="899885"/>
            <a:ext cx="444500" cy="51090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9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11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12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13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14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16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4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4660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Kreuzungserkennung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c1.png"/>
          <p:cNvPicPr/>
          <p:nvPr/>
        </p:nvPicPr>
        <p:blipFill>
          <a:blip r:embed="rId10">
            <a:extLst/>
          </a:blip>
          <a:srcRect b="6210"/>
          <a:stretch>
            <a:fillRect/>
          </a:stretch>
        </p:blipFill>
        <p:spPr>
          <a:xfrm>
            <a:off x="691398" y="2020390"/>
            <a:ext cx="7761204" cy="3452220"/>
          </a:xfrm>
          <a:prstGeom prst="rect">
            <a:avLst/>
          </a:prstGeom>
          <a:ln w="25400">
            <a:solid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8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4660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Kreuzungserkennung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1.png"/>
          <p:cNvPicPr/>
          <p:nvPr/>
        </p:nvPicPr>
        <p:blipFill>
          <a:blip r:embed="rId10">
            <a:extLst/>
          </a:blip>
          <a:srcRect b="6210"/>
          <a:stretch>
            <a:fillRect/>
          </a:stretch>
        </p:blipFill>
        <p:spPr>
          <a:xfrm>
            <a:off x="691398" y="2020390"/>
            <a:ext cx="7761204" cy="3452220"/>
          </a:xfrm>
          <a:prstGeom prst="rect">
            <a:avLst/>
          </a:prstGeom>
          <a:ln w="25400">
            <a:solidFill/>
            <a:miter lim="400000"/>
          </a:ln>
        </p:spPr>
      </p:pic>
      <p:sp>
        <p:nvSpPr>
          <p:cNvPr id="21" name="Shape 176"/>
          <p:cNvSpPr/>
          <p:nvPr/>
        </p:nvSpPr>
        <p:spPr>
          <a:xfrm>
            <a:off x="2277533" y="3547663"/>
            <a:ext cx="712623" cy="712623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177"/>
          <p:cNvSpPr/>
          <p:nvPr/>
        </p:nvSpPr>
        <p:spPr>
          <a:xfrm>
            <a:off x="6180666" y="3549685"/>
            <a:ext cx="712623" cy="712623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2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4660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Kreuzungserkennung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1.png"/>
          <p:cNvPicPr/>
          <p:nvPr/>
        </p:nvPicPr>
        <p:blipFill>
          <a:blip r:embed="rId10">
            <a:extLst/>
          </a:blip>
          <a:srcRect b="6210"/>
          <a:stretch>
            <a:fillRect/>
          </a:stretch>
        </p:blipFill>
        <p:spPr>
          <a:xfrm>
            <a:off x="691398" y="2020390"/>
            <a:ext cx="7761204" cy="3452220"/>
          </a:xfrm>
          <a:prstGeom prst="rect">
            <a:avLst/>
          </a:prstGeom>
          <a:ln w="25400">
            <a:solidFill/>
            <a:miter lim="400000"/>
          </a:ln>
        </p:spPr>
      </p:pic>
      <p:sp>
        <p:nvSpPr>
          <p:cNvPr id="21" name="Shape 203"/>
          <p:cNvSpPr/>
          <p:nvPr/>
        </p:nvSpPr>
        <p:spPr>
          <a:xfrm>
            <a:off x="2489266" y="2528281"/>
            <a:ext cx="306556" cy="998520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04"/>
          <p:cNvSpPr/>
          <p:nvPr/>
        </p:nvSpPr>
        <p:spPr>
          <a:xfrm>
            <a:off x="6096066" y="3788492"/>
            <a:ext cx="1117272" cy="271709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05"/>
          <p:cNvSpPr/>
          <p:nvPr/>
        </p:nvSpPr>
        <p:spPr>
          <a:xfrm flipV="1">
            <a:off x="6295198" y="3945774"/>
            <a:ext cx="1" cy="648267"/>
          </a:xfrm>
          <a:prstGeom prst="line">
            <a:avLst/>
          </a:prstGeom>
          <a:ln w="12700">
            <a:solidFill/>
            <a:miter lim="400000"/>
            <a:headEnd type="triangle" len="sm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06"/>
          <p:cNvSpPr/>
          <p:nvPr/>
        </p:nvSpPr>
        <p:spPr>
          <a:xfrm>
            <a:off x="6394026" y="4585546"/>
            <a:ext cx="572152" cy="1"/>
          </a:xfrm>
          <a:prstGeom prst="line">
            <a:avLst/>
          </a:prstGeom>
          <a:ln w="12700">
            <a:solidFill/>
            <a:custDash>
              <a:ds d="600000" sp="6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07"/>
          <p:cNvSpPr/>
          <p:nvPr/>
        </p:nvSpPr>
        <p:spPr>
          <a:xfrm flipV="1">
            <a:off x="2231198" y="3304424"/>
            <a:ext cx="1" cy="1268419"/>
          </a:xfrm>
          <a:prstGeom prst="line">
            <a:avLst/>
          </a:prstGeom>
          <a:ln w="12700">
            <a:solidFill/>
            <a:miter lim="400000"/>
            <a:headEnd type="triangle" len="sm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" name="Shape 208"/>
          <p:cNvSpPr/>
          <p:nvPr/>
        </p:nvSpPr>
        <p:spPr>
          <a:xfrm>
            <a:off x="2343768" y="4566496"/>
            <a:ext cx="724551" cy="1"/>
          </a:xfrm>
          <a:prstGeom prst="line">
            <a:avLst/>
          </a:prstGeom>
          <a:ln w="12700">
            <a:solidFill/>
            <a:custDash>
              <a:ds d="600000" sp="6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78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4841563" y="2314456"/>
            <a:ext cx="2636219" cy="4547122"/>
            <a:chOff x="1275495" y="795171"/>
            <a:chExt cx="3514958" cy="6062829"/>
          </a:xfrm>
        </p:grpSpPr>
        <p:cxnSp>
          <p:nvCxnSpPr>
            <p:cNvPr id="25" name="Gerader Verbinder 24"/>
            <p:cNvCxnSpPr/>
            <p:nvPr/>
          </p:nvCxnSpPr>
          <p:spPr>
            <a:xfrm flipV="1">
              <a:off x="3032975" y="4275786"/>
              <a:ext cx="0" cy="2582214"/>
            </a:xfrm>
            <a:prstGeom prst="line">
              <a:avLst/>
            </a:prstGeom>
            <a:ln w="2381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495" y="795171"/>
              <a:ext cx="3514958" cy="3514958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3" name="Gerader Verbinder 4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pic>
        <p:nvPicPr>
          <p:cNvPr id="48" name="Grafik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441925" y="3601478"/>
            <a:ext cx="33724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154889"/>
                </a:solidFill>
              </a:rPr>
              <a:t>Pfadplanung</a:t>
            </a:r>
            <a:endParaRPr lang="de-DE" sz="4000" dirty="0">
              <a:solidFill>
                <a:srgbClr val="154889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154889"/>
                </a:solidFill>
              </a:rPr>
              <a:t>Erkennung</a:t>
            </a:r>
            <a:endParaRPr lang="de-DE" sz="4000" dirty="0">
              <a:solidFill>
                <a:srgbClr val="1548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24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46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2" name="Grafik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313289" y="1954830"/>
            <a:ext cx="8517423" cy="2948339"/>
          </a:xfrm>
          <a:prstGeom prst="rect">
            <a:avLst/>
          </a:prstGeom>
        </p:spPr>
      </p:pic>
      <p:cxnSp>
        <p:nvCxnSpPr>
          <p:cNvPr id="43" name="Gerader Verbinder 4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64547" y="0"/>
            <a:ext cx="4424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Parkplatzerkennung</a:t>
            </a:r>
            <a:endParaRPr lang="de-DE" sz="4000" dirty="0">
              <a:solidFill>
                <a:srgbClr val="154889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01577" y="1161536"/>
            <a:ext cx="540000" cy="5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>
            <a:off x="1510677" y="1159274"/>
            <a:ext cx="0" cy="542262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2" idx="3"/>
          </p:cNvCxnSpPr>
          <p:nvPr/>
        </p:nvCxnSpPr>
        <p:spPr>
          <a:xfrm flipH="1" flipV="1">
            <a:off x="1564692" y="1430405"/>
            <a:ext cx="276885" cy="1131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0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80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09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26" name="Gerader Verbinder 2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pic>
        <p:nvPicPr>
          <p:cNvPr id="4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5529" y="1268556"/>
            <a:ext cx="4279515" cy="2538239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5130" y="4164183"/>
            <a:ext cx="4352925" cy="1304925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64800" y="0"/>
            <a:ext cx="8268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Computer Vision – Inverse </a:t>
            </a:r>
            <a:r>
              <a:rPr lang="de-DE" sz="4000" dirty="0" err="1" smtClean="0">
                <a:solidFill>
                  <a:srgbClr val="C1121C"/>
                </a:solidFill>
              </a:rPr>
              <a:t>Perspective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45" name="Gerader Verbinder 44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24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12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2" name="Grafik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cxnSp>
        <p:nvCxnSpPr>
          <p:cNvPr id="43" name="Gerader Verbinder 4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64547" y="0"/>
            <a:ext cx="4424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Parkplatzerkennung</a:t>
            </a:r>
            <a:endParaRPr lang="de-DE" sz="4000" dirty="0">
              <a:solidFill>
                <a:srgbClr val="154889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459" y="1968965"/>
            <a:ext cx="2891790" cy="3006090"/>
          </a:xfrm>
          <a:prstGeom prst="rect">
            <a:avLst/>
          </a:prstGeom>
          <a:ln w="76200">
            <a:solidFill>
              <a:srgbClr val="154889"/>
            </a:solidFill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5584" y="1968965"/>
            <a:ext cx="2874645" cy="3011805"/>
          </a:xfrm>
          <a:prstGeom prst="rect">
            <a:avLst/>
          </a:prstGeom>
          <a:ln w="76200">
            <a:solidFill>
              <a:srgbClr val="154889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6563" y="1968965"/>
            <a:ext cx="2897505" cy="3006090"/>
          </a:xfrm>
          <a:prstGeom prst="rect">
            <a:avLst/>
          </a:prstGeom>
          <a:ln w="76200">
            <a:solidFill>
              <a:srgbClr val="154889"/>
            </a:solidFill>
          </a:ln>
        </p:spPr>
      </p:pic>
    </p:spTree>
    <p:extLst>
      <p:ext uri="{BB962C8B-B14F-4D97-AF65-F5344CB8AC3E}">
        <p14:creationId xmlns:p14="http://schemas.microsoft.com/office/powerpoint/2010/main" val="27483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24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86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2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" name="Gruppieren 32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5" name="Gruppieren 35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6" name="Gruppieren 38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2" name="Grafik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547" y="0"/>
            <a:ext cx="493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</a:t>
            </a:r>
            <a:r>
              <a:rPr lang="de-DE" sz="4000" dirty="0" smtClean="0">
                <a:solidFill>
                  <a:srgbClr val="154889"/>
                </a:solidFill>
              </a:rPr>
              <a:t>Parkplatz Pfadplanung</a:t>
            </a:r>
            <a:endParaRPr lang="de-DE" sz="4000" dirty="0">
              <a:solidFill>
                <a:srgbClr val="154889"/>
              </a:solidFill>
            </a:endParaRPr>
          </a:p>
        </p:txBody>
      </p:sp>
      <p:cxnSp>
        <p:nvCxnSpPr>
          <p:cNvPr id="21" name="Gerader Verbinder 20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3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reas\Documents\_Studium\AADC\New\parallelParking5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893" y="1054100"/>
            <a:ext cx="8374679" cy="4610100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2" name="Gruppieren 2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" name="Gruppieren 32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5" name="Gruppieren 35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6" name="Gruppieren 38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2" name="Grafik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64547" y="0"/>
            <a:ext cx="4937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</a:t>
            </a:r>
            <a:r>
              <a:rPr lang="de-DE" sz="4000" dirty="0" smtClean="0">
                <a:solidFill>
                  <a:srgbClr val="154889"/>
                </a:solidFill>
              </a:rPr>
              <a:t>Parkplatz Pfadplanung</a:t>
            </a:r>
            <a:endParaRPr lang="de-DE" sz="4000" dirty="0">
              <a:solidFill>
                <a:srgbClr val="154889"/>
              </a:solidFill>
            </a:endParaRPr>
          </a:p>
        </p:txBody>
      </p:sp>
      <p:cxnSp>
        <p:nvCxnSpPr>
          <p:cNvPr id="21" name="Gerader Verbinder 20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86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66" y="4284924"/>
            <a:ext cx="1942014" cy="263621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32" name="Gruppieren 31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1" name="Gruppieren 40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2" name="Gerader Verbinder 41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Grafik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sp>
        <p:nvSpPr>
          <p:cNvPr id="45" name="Textfeld 44"/>
          <p:cNvSpPr txBox="1"/>
          <p:nvPr/>
        </p:nvSpPr>
        <p:spPr>
          <a:xfrm>
            <a:off x="441925" y="3601478"/>
            <a:ext cx="3164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C0000"/>
                </a:solidFill>
              </a:rPr>
              <a:t>Freie Demo</a:t>
            </a:r>
            <a:endParaRPr lang="de-DE" sz="40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1" name="Gerader Verbinder 3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3" name="Gruppieren 32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4" name="Gerader Verbinder 3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9" name="Gruppieren 38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0" name="Gerader Verbinder 39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Grafik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2" name="Grafik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grpSp>
        <p:nvGrpSpPr>
          <p:cNvPr id="43" name="Group 8"/>
          <p:cNvGrpSpPr/>
          <p:nvPr/>
        </p:nvGrpSpPr>
        <p:grpSpPr>
          <a:xfrm>
            <a:off x="186174" y="946982"/>
            <a:ext cx="8771653" cy="2016000"/>
            <a:chOff x="267372" y="540582"/>
            <a:chExt cx="8771653" cy="2016000"/>
          </a:xfrm>
        </p:grpSpPr>
        <p:pic>
          <p:nvPicPr>
            <p:cNvPr id="44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557" y="540582"/>
              <a:ext cx="2874396" cy="2016000"/>
            </a:xfrm>
            <a:prstGeom prst="rect">
              <a:avLst/>
            </a:prstGeom>
          </p:spPr>
        </p:pic>
        <p:pic>
          <p:nvPicPr>
            <p:cNvPr id="4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138" y="540582"/>
              <a:ext cx="2712887" cy="2016000"/>
            </a:xfrm>
            <a:prstGeom prst="rect">
              <a:avLst/>
            </a:prstGeom>
          </p:spPr>
        </p:pic>
        <p:pic>
          <p:nvPicPr>
            <p:cNvPr id="46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72" y="540582"/>
              <a:ext cx="2688001" cy="2016000"/>
            </a:xfrm>
            <a:prstGeom prst="rect">
              <a:avLst/>
            </a:prstGeom>
          </p:spPr>
        </p:pic>
      </p:grpSp>
      <p:grpSp>
        <p:nvGrpSpPr>
          <p:cNvPr id="47" name="Group 9"/>
          <p:cNvGrpSpPr/>
          <p:nvPr/>
        </p:nvGrpSpPr>
        <p:grpSpPr>
          <a:xfrm>
            <a:off x="675735" y="3473105"/>
            <a:ext cx="7792530" cy="2520000"/>
            <a:chOff x="661898" y="3120935"/>
            <a:chExt cx="7792530" cy="2520000"/>
          </a:xfrm>
        </p:grpSpPr>
        <p:pic>
          <p:nvPicPr>
            <p:cNvPr id="48" name="Pictur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98" y="3120935"/>
              <a:ext cx="3592994" cy="2520000"/>
            </a:xfrm>
            <a:prstGeom prst="rect">
              <a:avLst/>
            </a:prstGeom>
          </p:spPr>
        </p:pic>
        <p:pic>
          <p:nvPicPr>
            <p:cNvPr id="49" name="Picture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443" y="3120935"/>
              <a:ext cx="3592985" cy="2520000"/>
            </a:xfrm>
            <a:prstGeom prst="rect">
              <a:avLst/>
            </a:prstGeom>
          </p:spPr>
        </p:pic>
      </p:grpSp>
      <p:sp>
        <p:nvSpPr>
          <p:cNvPr id="50" name="Right Arrow 10"/>
          <p:cNvSpPr/>
          <p:nvPr/>
        </p:nvSpPr>
        <p:spPr>
          <a:xfrm>
            <a:off x="2882106" y="1510139"/>
            <a:ext cx="248184" cy="2800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ight Arrow 33"/>
          <p:cNvSpPr/>
          <p:nvPr/>
        </p:nvSpPr>
        <p:spPr>
          <a:xfrm>
            <a:off x="6004993" y="1510139"/>
            <a:ext cx="248184" cy="2800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ight Arrow 34"/>
          <p:cNvSpPr/>
          <p:nvPr/>
        </p:nvSpPr>
        <p:spPr>
          <a:xfrm rot="8032796">
            <a:off x="6939660" y="3009523"/>
            <a:ext cx="704419" cy="2800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ight Arrow 35"/>
          <p:cNvSpPr/>
          <p:nvPr/>
        </p:nvSpPr>
        <p:spPr>
          <a:xfrm rot="10800000">
            <a:off x="4271438" y="4466062"/>
            <a:ext cx="592714" cy="2800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4800" y="0"/>
            <a:ext cx="270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Freie Demo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63" name="Gerader Verbinder 6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41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730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976" y="2251071"/>
            <a:ext cx="3773585" cy="3852862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722305" y="5139150"/>
            <a:ext cx="4568812" cy="1174718"/>
            <a:chOff x="6372018" y="760827"/>
            <a:chExt cx="6091749" cy="1566290"/>
          </a:xfrm>
        </p:grpSpPr>
        <p:sp>
          <p:nvSpPr>
            <p:cNvPr id="32" name="Textfeld 31"/>
            <p:cNvSpPr txBox="1"/>
            <p:nvPr/>
          </p:nvSpPr>
          <p:spPr>
            <a:xfrm>
              <a:off x="6372018" y="1013937"/>
              <a:ext cx="3408502" cy="131318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de-DE" sz="5800" dirty="0" err="1">
                  <a:solidFill>
                    <a:srgbClr val="0070C0"/>
                  </a:solidFill>
                </a:rPr>
                <a:t>momen</a:t>
              </a:r>
              <a:endParaRPr lang="de-DE" sz="5800" dirty="0">
                <a:solidFill>
                  <a:srgbClr val="0070C0"/>
                </a:solidFill>
              </a:endParaRPr>
            </a:p>
          </p:txBody>
        </p:sp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5593" y="760827"/>
              <a:ext cx="3458174" cy="1383269"/>
            </a:xfrm>
            <a:prstGeom prst="rect">
              <a:avLst/>
            </a:prstGeom>
          </p:spPr>
        </p:pic>
      </p:grpSp>
      <p:sp>
        <p:nvSpPr>
          <p:cNvPr id="6" name="Textfeld 5"/>
          <p:cNvSpPr txBox="1"/>
          <p:nvPr/>
        </p:nvSpPr>
        <p:spPr>
          <a:xfrm>
            <a:off x="722305" y="3577337"/>
            <a:ext cx="393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1478C7"/>
                </a:solidFill>
              </a:rPr>
              <a:t>Vielen Dank für</a:t>
            </a:r>
          </a:p>
          <a:p>
            <a:r>
              <a:rPr lang="de-DE" sz="3600" dirty="0" smtClean="0">
                <a:solidFill>
                  <a:srgbClr val="1478C7"/>
                </a:solidFill>
              </a:rPr>
              <a:t>die Aufmerksamkeit</a:t>
            </a:r>
            <a:endParaRPr lang="de-DE" sz="3600" dirty="0">
              <a:solidFill>
                <a:srgbClr val="1478C7"/>
              </a:solidFill>
            </a:endParaRPr>
          </a:p>
        </p:txBody>
      </p:sp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554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Parkplatzerkennung - Typ</a:t>
            </a:r>
            <a:endParaRPr lang="de-DE" sz="4000" dirty="0">
              <a:solidFill>
                <a:srgbClr val="154889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4435" y="2475112"/>
            <a:ext cx="8415130" cy="2669776"/>
          </a:xfrm>
          <a:prstGeom prst="rect">
            <a:avLst/>
          </a:prstGeom>
          <a:ln w="25400">
            <a:solid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94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547" y="0"/>
            <a:ext cx="554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154889"/>
                </a:solidFill>
              </a:rPr>
              <a:t> Parkplatzerkennung - Typ</a:t>
            </a:r>
            <a:endParaRPr lang="de-DE" sz="4000" dirty="0">
              <a:solidFill>
                <a:srgbClr val="154889"/>
              </a:solidFill>
            </a:endParaRPr>
          </a:p>
        </p:txBody>
      </p:sp>
      <p:cxnSp>
        <p:nvCxnSpPr>
          <p:cNvPr id="3" name="Gerader Verbinder 2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1548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4435" y="2475112"/>
            <a:ext cx="8415130" cy="2669776"/>
          </a:xfrm>
          <a:prstGeom prst="rect">
            <a:avLst/>
          </a:prstGeom>
          <a:ln w="25400">
            <a:solidFill/>
            <a:miter lim="400000"/>
          </a:ln>
        </p:spPr>
      </p:pic>
      <p:sp>
        <p:nvSpPr>
          <p:cNvPr id="20" name="Shape 259"/>
          <p:cNvSpPr/>
          <p:nvPr/>
        </p:nvSpPr>
        <p:spPr>
          <a:xfrm>
            <a:off x="2743265" y="3722348"/>
            <a:ext cx="759391" cy="261653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60"/>
          <p:cNvSpPr/>
          <p:nvPr/>
        </p:nvSpPr>
        <p:spPr>
          <a:xfrm>
            <a:off x="5868705" y="2940327"/>
            <a:ext cx="292318" cy="713474"/>
          </a:xfrm>
          <a:prstGeom prst="rect">
            <a:avLst/>
          </a:prstGeom>
          <a:solidFill>
            <a:srgbClr val="FF2600">
              <a:alpha val="35000"/>
            </a:srgbClr>
          </a:solidFill>
          <a:ln w="12700">
            <a:solidFill>
              <a:srgbClr val="AD5B24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7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80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93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26" name="Gerader Verbinder 2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64800" y="0"/>
            <a:ext cx="8268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Computer Vision – Inverse </a:t>
            </a:r>
            <a:r>
              <a:rPr lang="de-DE" sz="4000" dirty="0" err="1" smtClean="0">
                <a:solidFill>
                  <a:srgbClr val="C1121C"/>
                </a:solidFill>
              </a:rPr>
              <a:t>Perspective</a:t>
            </a:r>
            <a:endParaRPr lang="de-DE" sz="4000" dirty="0">
              <a:solidFill>
                <a:srgbClr val="C1121C"/>
              </a:solidFill>
            </a:endParaRP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89" y="1484861"/>
            <a:ext cx="2718004" cy="2037440"/>
          </a:xfrm>
          <a:prstGeom prst="rect">
            <a:avLst/>
          </a:prstGeom>
        </p:spPr>
      </p:pic>
      <p:pic>
        <p:nvPicPr>
          <p:cNvPr id="21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7" y="1480227"/>
            <a:ext cx="2722766" cy="2042075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39" y="1480226"/>
            <a:ext cx="2722766" cy="2042075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7" y="3808270"/>
            <a:ext cx="2722766" cy="1901682"/>
          </a:xfrm>
          <a:prstGeom prst="rect">
            <a:avLst/>
          </a:prstGeom>
        </p:spPr>
      </p:pic>
      <p:pic>
        <p:nvPicPr>
          <p:cNvPr id="24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7" y="3816779"/>
            <a:ext cx="2722766" cy="1897428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48" y="3808270"/>
            <a:ext cx="2722766" cy="1893173"/>
          </a:xfrm>
          <a:prstGeom prst="rect">
            <a:avLst/>
          </a:prstGeom>
        </p:spPr>
      </p:pic>
      <p:sp>
        <p:nvSpPr>
          <p:cNvPr id="28" name="Down Arrow 1"/>
          <p:cNvSpPr/>
          <p:nvPr/>
        </p:nvSpPr>
        <p:spPr>
          <a:xfrm>
            <a:off x="1471998" y="3522301"/>
            <a:ext cx="370703" cy="28596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Down Arrow 12"/>
          <p:cNvSpPr/>
          <p:nvPr/>
        </p:nvSpPr>
        <p:spPr>
          <a:xfrm>
            <a:off x="4387197" y="3522301"/>
            <a:ext cx="370703" cy="28596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Down Arrow 13"/>
          <p:cNvSpPr/>
          <p:nvPr/>
        </p:nvSpPr>
        <p:spPr>
          <a:xfrm>
            <a:off x="7168379" y="3522301"/>
            <a:ext cx="370703" cy="28596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r Verbinder 44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80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37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26" name="Gerader Verbinder 2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64800" y="0"/>
            <a:ext cx="7433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Computer Vision – Spurerkennung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45" name="Gerader Verbinder 44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schirmfoto 2015-03-24 um 15.50.07.png"/>
          <p:cNvPicPr/>
          <p:nvPr/>
        </p:nvPicPr>
        <p:blipFill>
          <a:blip r:embed="rId10">
            <a:extLst/>
          </a:blip>
          <a:srcRect t="5922" r="561"/>
          <a:stretch>
            <a:fillRect/>
          </a:stretch>
        </p:blipFill>
        <p:spPr>
          <a:xfrm>
            <a:off x="541392" y="2244332"/>
            <a:ext cx="4783579" cy="2972745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22" name="Bildschirmfoto 2015-03-24 um 15.50.50.png"/>
          <p:cNvPicPr/>
          <p:nvPr/>
        </p:nvPicPr>
        <p:blipFill>
          <a:blip r:embed="rId11">
            <a:extLst/>
          </a:blip>
          <a:srcRect l="2082" t="1701"/>
          <a:stretch>
            <a:fillRect/>
          </a:stretch>
        </p:blipFill>
        <p:spPr>
          <a:xfrm>
            <a:off x="5654947" y="2246663"/>
            <a:ext cx="2956111" cy="2967639"/>
          </a:xfrm>
          <a:prstGeom prst="rect">
            <a:avLst/>
          </a:prstGeom>
          <a:ln w="12700">
            <a:solid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727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80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29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26" name="Gerader Verbinder 2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64800" y="0"/>
            <a:ext cx="7433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Computer Vision – Spurerkennung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45" name="Gerader Verbinder 44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schirmfoto 2015-03-21 um 20.20.07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0033" y="2801704"/>
            <a:ext cx="7103934" cy="2465627"/>
          </a:xfrm>
          <a:prstGeom prst="rect">
            <a:avLst/>
          </a:prstGeom>
          <a:ln w="12700">
            <a:solidFill/>
            <a:miter lim="400000"/>
          </a:ln>
        </p:spPr>
      </p:pic>
      <p:sp>
        <p:nvSpPr>
          <p:cNvPr id="22" name="Shape 73"/>
          <p:cNvSpPr/>
          <p:nvPr/>
        </p:nvSpPr>
        <p:spPr>
          <a:xfrm>
            <a:off x="1020109" y="2072633"/>
            <a:ext cx="23138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 dirty="0" err="1">
                <a:solidFill>
                  <a:srgbClr val="C1121C"/>
                </a:solidFill>
              </a:rPr>
              <a:t>Haar</a:t>
            </a:r>
            <a:r>
              <a:rPr sz="2600" dirty="0">
                <a:solidFill>
                  <a:srgbClr val="C1121C"/>
                </a:solidFill>
              </a:rPr>
              <a:t>-Features:</a:t>
            </a:r>
          </a:p>
        </p:txBody>
      </p:sp>
    </p:spTree>
    <p:extLst>
      <p:ext uri="{BB962C8B-B14F-4D97-AF65-F5344CB8AC3E}">
        <p14:creationId xmlns:p14="http://schemas.microsoft.com/office/powerpoint/2010/main" val="1272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80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245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ieren 24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26" name="Gerader Verbinder 2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2" name="Gruppieren 31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3" name="Gerader Verbinder 3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35" name="Gruppieren 34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36" name="Gerader Verbinder 3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38" name="Gruppieren 37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39" name="Gerader Verbinder 38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Grafik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64800" y="0"/>
            <a:ext cx="7433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Computer Vision – Spurerkennung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45" name="Gerader Verbinder 44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schirmfoto 2015-03-21 um 20.20.33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10804" y="4267936"/>
            <a:ext cx="5722392" cy="1407146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20" name="Bildschirmfoto 2015-03-21 um 20.22.51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10804" y="1412913"/>
            <a:ext cx="5722392" cy="2531375"/>
          </a:xfrm>
          <a:prstGeom prst="rect">
            <a:avLst/>
          </a:prstGeom>
          <a:ln w="12700">
            <a:solid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67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04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grpSp>
        <p:nvGrpSpPr>
          <p:cNvPr id="24" name="Gruppieren 23"/>
          <p:cNvGrpSpPr/>
          <p:nvPr/>
        </p:nvGrpSpPr>
        <p:grpSpPr>
          <a:xfrm>
            <a:off x="2086979" y="2288698"/>
            <a:ext cx="2952565" cy="4572880"/>
            <a:chOff x="1064598" y="760827"/>
            <a:chExt cx="3936753" cy="6097173"/>
          </a:xfrm>
        </p:grpSpPr>
        <p:cxnSp>
          <p:nvCxnSpPr>
            <p:cNvPr id="25" name="Gerader Verbinder 24"/>
            <p:cNvCxnSpPr/>
            <p:nvPr/>
          </p:nvCxnSpPr>
          <p:spPr>
            <a:xfrm flipV="1">
              <a:off x="3032975" y="4275786"/>
              <a:ext cx="0" cy="2582214"/>
            </a:xfrm>
            <a:prstGeom prst="line">
              <a:avLst/>
            </a:prstGeom>
            <a:ln w="2381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98" y="760827"/>
              <a:ext cx="3936753" cy="3514958"/>
            </a:xfrm>
            <a:prstGeom prst="rect">
              <a:avLst/>
            </a:prstGeom>
          </p:spPr>
        </p:pic>
      </p:grpSp>
      <p:grpSp>
        <p:nvGrpSpPr>
          <p:cNvPr id="36" name="Gruppieren 35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7" name="Gerader Verbinder 36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42" name="Gruppieren 41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3" name="Gerader Verbinder 42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5" name="Gruppieren 44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6" name="Gerader Verbinder 45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8" name="Grafik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145144" y="186209"/>
            <a:ext cx="61825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Odometrie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Sensor Fusion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4000" dirty="0" smtClean="0">
                <a:solidFill>
                  <a:srgbClr val="C1121C"/>
                </a:solidFill>
              </a:rPr>
              <a:t>Geschwindigkeitsregelung</a:t>
            </a:r>
            <a:endParaRPr lang="de-DE" sz="4000" dirty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3012" y="6316616"/>
            <a:ext cx="530988" cy="544962"/>
          </a:xfrm>
          <a:prstGeom prst="rect">
            <a:avLst/>
          </a:prstGeom>
        </p:spPr>
      </p:pic>
      <p:pic>
        <p:nvPicPr>
          <p:cNvPr id="32" name="Picture 2" descr="https://cdn4.iconfinder.com/data/icons/car-silhouettes/1000/seda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604" y="6598769"/>
            <a:ext cx="582849" cy="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2076624" y="6310844"/>
            <a:ext cx="377726" cy="547156"/>
            <a:chOff x="2159963" y="6310844"/>
            <a:chExt cx="377726" cy="547156"/>
          </a:xfrm>
        </p:grpSpPr>
        <p:cxnSp>
          <p:nvCxnSpPr>
            <p:cNvPr id="35" name="Gerader Verbinder 34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963" y="6310844"/>
              <a:ext cx="377726" cy="331756"/>
            </a:xfrm>
            <a:prstGeom prst="rect">
              <a:avLst/>
            </a:prstGeom>
          </p:spPr>
        </p:pic>
      </p:grpSp>
      <p:grpSp>
        <p:nvGrpSpPr>
          <p:cNvPr id="37" name="Gruppieren 36"/>
          <p:cNvGrpSpPr/>
          <p:nvPr/>
        </p:nvGrpSpPr>
        <p:grpSpPr>
          <a:xfrm>
            <a:off x="3374509" y="6310844"/>
            <a:ext cx="371566" cy="547156"/>
            <a:chOff x="2163043" y="6310844"/>
            <a:chExt cx="371566" cy="547156"/>
          </a:xfrm>
        </p:grpSpPr>
        <p:cxnSp>
          <p:nvCxnSpPr>
            <p:cNvPr id="38" name="Gerader Verbinder 37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0844"/>
              <a:ext cx="371566" cy="331756"/>
            </a:xfrm>
            <a:prstGeom prst="rect">
              <a:avLst/>
            </a:prstGeom>
          </p:spPr>
        </p:pic>
      </p:grpSp>
      <p:grpSp>
        <p:nvGrpSpPr>
          <p:cNvPr id="40" name="Gruppieren 39"/>
          <p:cNvGrpSpPr/>
          <p:nvPr/>
        </p:nvGrpSpPr>
        <p:grpSpPr>
          <a:xfrm>
            <a:off x="4675259" y="6313549"/>
            <a:ext cx="371566" cy="544451"/>
            <a:chOff x="2163043" y="6313549"/>
            <a:chExt cx="371566" cy="544451"/>
          </a:xfrm>
        </p:grpSpPr>
        <p:cxnSp>
          <p:nvCxnSpPr>
            <p:cNvPr id="41" name="Gerader Verbinder 40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Grafik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43" y="6313549"/>
              <a:ext cx="371566" cy="326346"/>
            </a:xfrm>
            <a:prstGeom prst="rect">
              <a:avLst/>
            </a:prstGeom>
          </p:spPr>
        </p:pic>
      </p:grpSp>
      <p:grpSp>
        <p:nvGrpSpPr>
          <p:cNvPr id="43" name="Gruppieren 42"/>
          <p:cNvGrpSpPr/>
          <p:nvPr/>
        </p:nvGrpSpPr>
        <p:grpSpPr>
          <a:xfrm>
            <a:off x="5995914" y="6310844"/>
            <a:ext cx="331756" cy="547156"/>
            <a:chOff x="2182948" y="6310844"/>
            <a:chExt cx="331756" cy="547156"/>
          </a:xfrm>
        </p:grpSpPr>
        <p:cxnSp>
          <p:nvCxnSpPr>
            <p:cNvPr id="44" name="Gerader Verbinder 43"/>
            <p:cNvCxnSpPr/>
            <p:nvPr/>
          </p:nvCxnSpPr>
          <p:spPr>
            <a:xfrm flipV="1">
              <a:off x="2348826" y="6637838"/>
              <a:ext cx="0" cy="2201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fik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948" y="6310844"/>
              <a:ext cx="331756" cy="331756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16" y="6341728"/>
            <a:ext cx="385076" cy="52272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4800" y="0"/>
            <a:ext cx="256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C1121C"/>
                </a:solidFill>
              </a:rPr>
              <a:t> Odometrie</a:t>
            </a:r>
            <a:endParaRPr lang="de-DE" sz="4000" dirty="0">
              <a:solidFill>
                <a:srgbClr val="C1121C"/>
              </a:solidFill>
            </a:endParaRPr>
          </a:p>
        </p:txBody>
      </p:sp>
      <p:cxnSp>
        <p:nvCxnSpPr>
          <p:cNvPr id="19" name="Gerader Verbinder 18"/>
          <p:cNvCxnSpPr/>
          <p:nvPr/>
        </p:nvCxnSpPr>
        <p:spPr>
          <a:xfrm>
            <a:off x="165100" y="707886"/>
            <a:ext cx="8713406" cy="0"/>
          </a:xfrm>
          <a:prstGeom prst="line">
            <a:avLst/>
          </a:prstGeom>
          <a:ln>
            <a:solidFill>
              <a:srgbClr val="C11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ndreas\Documents\_Studium\AADC\New\MotionVis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2112" y="906776"/>
            <a:ext cx="3608388" cy="5120962"/>
          </a:xfrm>
          <a:prstGeom prst="rect">
            <a:avLst/>
          </a:prstGeom>
          <a:noFill/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9387" y="4029673"/>
            <a:ext cx="636114" cy="322601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4069444" y="910108"/>
            <a:ext cx="47951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2800" dirty="0" smtClean="0">
                <a:solidFill>
                  <a:srgbClr val="C1121C"/>
                </a:solidFill>
              </a:rPr>
              <a:t>Radencoder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2800" dirty="0" smtClean="0">
                <a:solidFill>
                  <a:srgbClr val="C1121C"/>
                </a:solidFill>
              </a:rPr>
              <a:t>Beschleunigungssensor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2800" dirty="0" smtClean="0">
                <a:solidFill>
                  <a:srgbClr val="C1121C"/>
                </a:solidFill>
              </a:rPr>
              <a:t>Gyroskop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2800" dirty="0" smtClean="0">
                <a:solidFill>
                  <a:srgbClr val="C1121C"/>
                </a:solidFill>
              </a:rPr>
              <a:t>Motoransteuerung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2800" dirty="0" smtClean="0">
              <a:solidFill>
                <a:srgbClr val="C1121C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de-DE" sz="2800" dirty="0" smtClean="0">
                <a:solidFill>
                  <a:srgbClr val="C1121C"/>
                </a:solidFill>
              </a:rPr>
              <a:t>Kalman Filter für Bewegung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de-DE" sz="2800" dirty="0" smtClean="0">
              <a:solidFill>
                <a:srgbClr val="C112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282</Words>
  <Application>Microsoft Office PowerPoint</Application>
  <PresentationFormat>Bildschirmpräsentation (4:3)</PresentationFormat>
  <Paragraphs>175</Paragraphs>
  <Slides>37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DIN 1451 Mittelschrift</vt:lpstr>
      <vt:lpstr>Helvetica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Janßen</dc:creator>
  <cp:lastModifiedBy>Florian Janßen</cp:lastModifiedBy>
  <cp:revision>71</cp:revision>
  <dcterms:created xsi:type="dcterms:W3CDTF">2015-03-18T16:45:07Z</dcterms:created>
  <dcterms:modified xsi:type="dcterms:W3CDTF">2015-03-25T21:55:21Z</dcterms:modified>
</cp:coreProperties>
</file>